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9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47B2E56B-EF95-4231-AFC1-F3C6B7239DC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2000" b="1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algn="l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  <a:lvl2pPr lvl="1"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def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2pPr>
            <a:lvl3pPr lvl="2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3pPr>
            <a:lvl4pPr lvl="3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4pPr>
            <a:lvl5pPr lvl="4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5pPr>
          </a:lstStyle>
          <a:p>
            <a:pPr marL="343080" indent="-343080" algn="l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l" defTabSz="4572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  <a:def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1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EDA8D48-19A6-4847-8916-3D6694441BC1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20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2000" b="1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lvl1pPr algn="l" defTabSz="4572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  <a:lvl2pPr lvl="1" algn="l" defTabSz="457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2pPr>
            <a:lvl3pPr lvl="2" algn="l" defTabSz="4572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3pPr>
            <a:lvl4pPr lvl="3" algn="l" defTabSz="4572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4pPr>
            <a:lvl5pPr lvl="4" algn="l" defTabSz="457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5pPr>
            <a:lvl6pPr lvl="5" algn="l" defTabSz="457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6pPr>
            <a:lvl7pPr lvl="6" algn="l" defTabSz="457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7pPr>
          </a:lstStyle>
          <a:p>
            <a:pPr algn="l" defTabSz="4572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457200" lvl="1" algn="l" defTabSz="4572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914400" lvl="2" algn="l" defTabSz="4572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371600" lvl="3" algn="l" defTabSz="4572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  <a:tabLst>
                <a:tab pos="0" algn="l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828800" lvl="4" algn="l" defTabSz="457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286000" lvl="5" algn="l" defTabSz="457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743200" lvl="6" algn="l" defTabSz="4572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l" defTabSz="4572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  <a:def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spcBef>
                <a:spcPts val="281"/>
              </a:spcBef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1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78C0E7F-745B-462C-AB4C-12187EFA56C6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 title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 vert="eaVert">
            <a:noAutofit/>
          </a:bodyPr>
          <a:lstStyle>
            <a:lvl1pPr algn="l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  <a:lvl2pPr lvl="1"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def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2pPr>
            <a:lvl3pPr lvl="2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3pPr>
            <a:lvl4pPr lvl="3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4pPr>
            <a:lvl5pPr lvl="4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5pPr>
          </a:lstStyle>
          <a:p>
            <a:pPr marL="343080" indent="-343080" algn="l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E0C6C19-A610-4DBB-AA64-C4319412099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 vert="eaVert">
            <a:noAutofit/>
          </a:bodyPr>
          <a:lstStyle>
            <a:lvl1pPr indent="0" algn="ctr" defTabSz="457200">
              <a:lnSpc>
                <a:spcPct val="100000"/>
              </a:lnSpc>
              <a:buNone/>
              <a:def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k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o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d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a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r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i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y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l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 vert="eaVert">
            <a:noAutofit/>
          </a:bodyPr>
          <a:lstStyle>
            <a:lvl1pPr algn="l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  <a:lvl2pPr lvl="1"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def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2pPr>
            <a:lvl3pPr lvl="2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3pPr>
            <a:lvl4pPr lvl="3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4pPr>
            <a:lvl5pPr lvl="4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5pPr>
          </a:lstStyle>
          <a:p>
            <a:pPr marL="343080" indent="-343080" algn="l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9A12FE9-E20F-4832-8FB7-14CC60372B20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</a:t>
            </a: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algn="l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  <a:lvl2pPr lvl="1"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def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2pPr>
            <a:lvl3pPr lvl="2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3pPr>
            <a:lvl4pPr lvl="3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4pPr>
            <a:lvl5pPr lvl="4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5pPr>
          </a:lstStyle>
          <a:p>
            <a:pPr marL="343080" indent="-343080" algn="l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610F26A-ECEB-45F4-A285-75CA08AFBD9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4000" b="1" u="none" strike="noStrik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000" b="1" u="none" strike="noStrike" cap="all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l" defTabSz="4572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  <a:def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spcBef>
                <a:spcPts val="400"/>
              </a:spcBef>
              <a:buNone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000" b="0" u="none" strike="noStrike">
              <a:solidFill>
                <a:schemeClr val="dk1">
                  <a:tint val="75000"/>
                </a:schemeClr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22C74351-FE22-416D-BDE9-A3DCC69728B8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  <a:def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  <a:lvl2pPr lvl="1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  <a:def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2pPr>
            <a:lvl3pPr lvl="2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3pPr>
            <a:lvl4pPr lvl="3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4pPr>
            <a:lvl5pPr lvl="4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5pPr>
          </a:lstStyle>
          <a:p>
            <a:pPr marL="343080" indent="-343080"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  <a:def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  <a:lvl2pPr lvl="1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  <a:def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2pPr>
            <a:lvl3pPr lvl="2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3pPr>
            <a:lvl4pPr lvl="3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4pPr>
            <a:lvl5pPr lvl="4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5pPr>
          </a:lstStyle>
          <a:p>
            <a:pPr marL="343080" indent="-343080" algn="l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60229A2-B809-4D43-992D-0C79966D1B63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l" defTabSz="4572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  <a:def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  <a:def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  <a:lvl2pPr lvl="1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2pPr>
            <a:lvl3pPr lvl="2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3pPr>
            <a:lvl4pPr lvl="3" algn="l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  <a:def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4pPr>
            <a:lvl5pPr lvl="4" algn="l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  <a:tabLst>
                <a:tab pos="0" algn="l"/>
              </a:tabLst>
              <a:def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5pPr>
          </a:lstStyle>
          <a:p>
            <a:pPr marL="343080" indent="-343080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algn="l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algn="l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l" defTabSz="4572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  <a:def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spcBef>
                <a:spcPts val="479"/>
              </a:spcBef>
              <a:buNone/>
              <a:tabLst>
                <a:tab pos="0" algn="l"/>
              </a:tabLst>
            </a:pPr>
            <a:r>
              <a:rPr lang="en-US" sz="2400" b="1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>
            <a:lvl1pPr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  <a:def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  <a:lvl2pPr lvl="1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2pPr>
            <a:lvl3pPr lvl="2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3pPr>
            <a:lvl4pPr lvl="3" algn="l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  <a:def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4pPr>
            <a:lvl5pPr lvl="4" algn="l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  <a:tabLst>
                <a:tab pos="0" algn="l"/>
              </a:tabLst>
              <a:def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5pPr>
          </a:lstStyle>
          <a:p>
            <a:pPr marL="343080" indent="-343080" algn="l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743040" lvl="1" indent="-285840" algn="l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143000" lvl="2" indent="-228600" algn="l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600200" lvl="3" indent="-228600" algn="l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057400" lvl="4" indent="-228600" algn="l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  <a:tabLst>
                <a:tab pos="0" algn="l"/>
              </a:tabLst>
            </a:pPr>
            <a:r>
              <a:rPr lang="en-US" sz="16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lang="en-US" sz="16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03AB106-B176-4424-9F93-8A99FC81B9E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def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lang="en-US" sz="4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3D137613-53EB-4F18-93AB-44987F3B3AD0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l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l" defTabSz="457200">
              <a:lnSpc>
                <a:spcPct val="100000"/>
              </a:lnSpc>
              <a:buNone/>
            </a:pPr>
            <a:r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72DF3D1A-ABEA-4CA9-A48A-5B7FCB48DE4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l">
              <a:buNone/>
              <a:def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</a:lstStyle>
          <a:p>
            <a:pPr indent="0" algn="l">
              <a:buNone/>
            </a:pPr>
            <a:r>
              <a:rPr lang="en-US" sz="18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lang="en-US" sz="18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algn="l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1pPr>
            <a:lvl2pPr lvl="1" algn="l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2pPr>
            <a:lvl3pPr lvl="2" algn="l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3pPr>
            <a:lvl4pPr lvl="3" algn="l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4pPr>
            <a:lvl5pPr lvl="4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5pPr>
            <a:lvl6pPr lvl="5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6pPr>
            <a:lvl7pPr lvl="6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  <a:def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defRPr>
            </a:lvl7pPr>
          </a:lstStyle>
          <a:p>
            <a:pPr marL="432000" indent="-324000" algn="l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lang="en-US" sz="32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864000" lvl="1" indent="-324000" algn="l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lang="en-US" sz="24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296000" lvl="2" indent="-288000" algn="l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1728000" lvl="3" indent="-216000" algn="l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160000" lvl="4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2592000" lvl="5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marL="3024000" lvl="6" indent="-216000" algn="l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lang="en-US" sz="2000" b="0" u="none" strike="noStrik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1" descr="logo_en.png"/>
          <p:cNvPicPr/>
          <p:nvPr/>
        </p:nvPicPr>
        <p:blipFill>
          <a:blip r:embed="rId1"/>
          <a:stretch/>
        </p:blipFill>
        <p:spPr>
          <a:xfrm>
            <a:off x="548640" y="457200"/>
            <a:ext cx="1218960" cy="91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2" name="Rectangle 2"/>
          <p:cNvSpPr/>
          <p:nvPr/>
        </p:nvSpPr>
        <p:spPr>
          <a:xfrm>
            <a:off x="548640" y="1828800"/>
            <a:ext cx="22856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3" name="TextBox 3"/>
          <p:cNvSpPr/>
          <p:nvPr/>
        </p:nvSpPr>
        <p:spPr>
          <a:xfrm>
            <a:off x="548640" y="2103120"/>
            <a:ext cx="91436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6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AI Alzheimer and Dementia</a:t>
            </a:r>
            <a:br>
              <a:rPr sz="3600"/>
            </a:br>
            <a:r>
              <a:rPr lang="en-US" sz="36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Classification</a:t>
            </a:r>
            <a:endParaRPr lang="en-US" sz="3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TextBox 4"/>
          <p:cNvSpPr/>
          <p:nvPr/>
        </p:nvSpPr>
        <p:spPr>
          <a:xfrm>
            <a:off x="548640" y="3657600"/>
            <a:ext cx="91436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0" i="1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A Review of Neuroimaging, Machine Learning, and the Road to Clinical Translation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TextBox 5"/>
          <p:cNvSpPr/>
          <p:nvPr/>
        </p:nvSpPr>
        <p:spPr>
          <a:xfrm>
            <a:off x="548640" y="4754880"/>
            <a:ext cx="73148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Gavriilidis Paraskevas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Department of Informatics and Computer Engineering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University of West Attica, 2025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Rectangle 6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7" name="TextBox 7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Thesis Defense Presentation  •  University of West Attica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MOLECULAR IMAGING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TextBox 2"/>
          <p:cNvSpPr/>
          <p:nvPr/>
        </p:nvSpPr>
        <p:spPr>
          <a:xfrm>
            <a:off x="548640" y="914400"/>
            <a:ext cx="109724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PET Biomarkers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Rectangle 3"/>
          <p:cNvSpPr/>
          <p:nvPr/>
        </p:nvSpPr>
        <p:spPr>
          <a:xfrm>
            <a:off x="548640" y="1554480"/>
            <a:ext cx="22856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6" name="TextBox 4"/>
          <p:cNvSpPr/>
          <p:nvPr/>
        </p:nvSpPr>
        <p:spPr>
          <a:xfrm>
            <a:off x="548640" y="2103120"/>
            <a:ext cx="45716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8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90%</a:t>
            </a:r>
            <a:endParaRPr lang="en-US" sz="8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TextBox 5"/>
          <p:cNvSpPr/>
          <p:nvPr/>
        </p:nvSpPr>
        <p:spPr>
          <a:xfrm>
            <a:off x="548640" y="3840480"/>
            <a:ext cx="4571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8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FDG-PET sensitivity for AD detection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Box 6"/>
          <p:cNvSpPr/>
          <p:nvPr/>
        </p:nvSpPr>
        <p:spPr>
          <a:xfrm>
            <a:off x="5943600" y="2011680"/>
            <a:ext cx="5486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FDG-PET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Box 7"/>
          <p:cNvSpPr/>
          <p:nvPr/>
        </p:nvSpPr>
        <p:spPr>
          <a:xfrm>
            <a:off x="5943600" y="2377440"/>
            <a:ext cx="54860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Measures glucose metabolism. Hypometabolism in temporo-parietal regions is a hallmark of AD. Sensitivity ~90%, specificity ~71%.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Box 8"/>
          <p:cNvSpPr/>
          <p:nvPr/>
        </p:nvSpPr>
        <p:spPr>
          <a:xfrm>
            <a:off x="5943600" y="3474720"/>
            <a:ext cx="5486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Amyloid PET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Box 9"/>
          <p:cNvSpPr/>
          <p:nvPr/>
        </p:nvSpPr>
        <p:spPr>
          <a:xfrm>
            <a:off x="5943600" y="3840480"/>
            <a:ext cx="54860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Pittsburgh Compound B (PiB), Florbetapir. Detects amyloid plaques 15–20 years before symptoms. Changed clinical trial enrollment.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Box 10"/>
          <p:cNvSpPr/>
          <p:nvPr/>
        </p:nvSpPr>
        <p:spPr>
          <a:xfrm>
            <a:off x="5943600" y="4937760"/>
            <a:ext cx="5486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Tau PET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TextBox 11"/>
          <p:cNvSpPr/>
          <p:nvPr/>
        </p:nvSpPr>
        <p:spPr>
          <a:xfrm>
            <a:off x="5943600" y="5303520"/>
            <a:ext cx="54860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Flortaucipir (AV-1451). Maps neurofibrillary tangle distribution. Correlates more closely with cognitive decline than amyloid.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Rectangle 12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5" name="TextBox 13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Defined et al., 2004, J Nucl Med (FDG)  •  Klunk et al., 2004, Ann Neurol (PiB)  •  Johnson et al., 2016, Ann Neurol (Tau)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"/>
          <p:cNvSpPr/>
          <p:nvPr/>
        </p:nvSpPr>
        <p:spPr>
          <a:xfrm>
            <a:off x="548640" y="45720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PREPROCESSING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TextBox 2"/>
          <p:cNvSpPr/>
          <p:nvPr/>
        </p:nvSpPr>
        <p:spPr>
          <a:xfrm>
            <a:off x="548640" y="914400"/>
            <a:ext cx="109724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The Preprocessing Pipeline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Rectangle 3"/>
          <p:cNvSpPr/>
          <p:nvPr/>
        </p:nvSpPr>
        <p:spPr>
          <a:xfrm>
            <a:off x="548640" y="1645920"/>
            <a:ext cx="22856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9" name="Rectangle 4"/>
          <p:cNvSpPr/>
          <p:nvPr/>
        </p:nvSpPr>
        <p:spPr>
          <a:xfrm>
            <a:off x="457200" y="2926080"/>
            <a:ext cx="1096920" cy="1279800"/>
          </a:xfrm>
          <a:prstGeom prst="rect">
            <a:avLst/>
          </a:prstGeom>
          <a:solidFill>
            <a:srgbClr val="161B22"/>
          </a:solidFill>
          <a:ln w="25400">
            <a:solidFill>
              <a:srgbClr val="3B82B6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0" name="TextBox 5"/>
          <p:cNvSpPr/>
          <p:nvPr/>
        </p:nvSpPr>
        <p:spPr>
          <a:xfrm>
            <a:off x="457200" y="3017520"/>
            <a:ext cx="10969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2400" b="1" u="none" strike="noStrike">
                <a:solidFill>
                  <a:srgbClr val="3B82B6"/>
                </a:solidFill>
                <a:effectLst/>
                <a:uFillTx/>
                <a:latin typeface="Georgia"/>
              </a:rPr>
              <a:t>1</a:t>
            </a:r>
            <a:endParaRPr lang="en-US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Box 6"/>
          <p:cNvSpPr/>
          <p:nvPr/>
        </p:nvSpPr>
        <p:spPr>
          <a:xfrm>
            <a:off x="457200" y="3383280"/>
            <a:ext cx="10969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11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Raw MRI</a:t>
            </a:r>
            <a:br>
              <a:rPr sz="1100"/>
            </a:br>
            <a:r>
              <a:rPr lang="en-US" sz="11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Acquisition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" name="TextBox 7"/>
          <p:cNvSpPr/>
          <p:nvPr/>
        </p:nvSpPr>
        <p:spPr>
          <a:xfrm>
            <a:off x="1719000" y="3108960"/>
            <a:ext cx="73116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→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" name="Rectangle 8"/>
          <p:cNvSpPr/>
          <p:nvPr/>
        </p:nvSpPr>
        <p:spPr>
          <a:xfrm>
            <a:off x="2980800" y="2926080"/>
            <a:ext cx="1096920" cy="1279800"/>
          </a:xfrm>
          <a:prstGeom prst="rect">
            <a:avLst/>
          </a:prstGeom>
          <a:solidFill>
            <a:srgbClr val="161B22"/>
          </a:solidFill>
          <a:ln w="25400">
            <a:solidFill>
              <a:srgbClr val="C17F3A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4" name="TextBox 9"/>
          <p:cNvSpPr/>
          <p:nvPr/>
        </p:nvSpPr>
        <p:spPr>
          <a:xfrm>
            <a:off x="2980800" y="3017520"/>
            <a:ext cx="10969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24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2</a:t>
            </a:r>
            <a:endParaRPr lang="en-US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5" name="TextBox 10"/>
          <p:cNvSpPr/>
          <p:nvPr/>
        </p:nvSpPr>
        <p:spPr>
          <a:xfrm>
            <a:off x="2980800" y="3383280"/>
            <a:ext cx="10969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11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Intensity</a:t>
            </a:r>
            <a:br>
              <a:rPr sz="1100"/>
            </a:br>
            <a:r>
              <a:rPr lang="en-US" sz="11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Normalization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6" name="TextBox 11"/>
          <p:cNvSpPr/>
          <p:nvPr/>
        </p:nvSpPr>
        <p:spPr>
          <a:xfrm>
            <a:off x="4242960" y="3108960"/>
            <a:ext cx="73116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→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7" name="Rectangle 12"/>
          <p:cNvSpPr/>
          <p:nvPr/>
        </p:nvSpPr>
        <p:spPr>
          <a:xfrm>
            <a:off x="5504760" y="2926080"/>
            <a:ext cx="1096920" cy="1279800"/>
          </a:xfrm>
          <a:prstGeom prst="rect">
            <a:avLst/>
          </a:prstGeom>
          <a:solidFill>
            <a:srgbClr val="161B22"/>
          </a:solidFill>
          <a:ln w="25400">
            <a:solidFill>
              <a:srgbClr val="5B8C6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8" name="TextBox 13"/>
          <p:cNvSpPr/>
          <p:nvPr/>
        </p:nvSpPr>
        <p:spPr>
          <a:xfrm>
            <a:off x="5504760" y="3017520"/>
            <a:ext cx="10969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24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3</a:t>
            </a:r>
            <a:endParaRPr lang="en-US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Box 14"/>
          <p:cNvSpPr/>
          <p:nvPr/>
        </p:nvSpPr>
        <p:spPr>
          <a:xfrm>
            <a:off x="5504760" y="3383280"/>
            <a:ext cx="10969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11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Denoising</a:t>
            </a:r>
            <a:br>
              <a:rPr sz="1100"/>
            </a:br>
            <a:r>
              <a:rPr lang="en-US" sz="11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(NLM/BM3D)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Box 15"/>
          <p:cNvSpPr/>
          <p:nvPr/>
        </p:nvSpPr>
        <p:spPr>
          <a:xfrm>
            <a:off x="6766560" y="3108960"/>
            <a:ext cx="73116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→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Rectangle 16"/>
          <p:cNvSpPr/>
          <p:nvPr/>
        </p:nvSpPr>
        <p:spPr>
          <a:xfrm>
            <a:off x="8028360" y="2926080"/>
            <a:ext cx="1096920" cy="1279800"/>
          </a:xfrm>
          <a:prstGeom prst="rect">
            <a:avLst/>
          </a:prstGeom>
          <a:solidFill>
            <a:srgbClr val="161B22"/>
          </a:solidFill>
          <a:ln w="25400">
            <a:solidFill>
              <a:srgbClr val="DC4A4A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2" name="TextBox 17"/>
          <p:cNvSpPr/>
          <p:nvPr/>
        </p:nvSpPr>
        <p:spPr>
          <a:xfrm>
            <a:off x="8028360" y="3017520"/>
            <a:ext cx="10969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24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4</a:t>
            </a:r>
            <a:endParaRPr lang="en-US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TextBox 18"/>
          <p:cNvSpPr/>
          <p:nvPr/>
        </p:nvSpPr>
        <p:spPr>
          <a:xfrm>
            <a:off x="8028360" y="3383280"/>
            <a:ext cx="10969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11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Skull</a:t>
            </a:r>
            <a:br>
              <a:rPr sz="1100"/>
            </a:br>
            <a:r>
              <a:rPr lang="en-US" sz="11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Stripping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TextBox 19"/>
          <p:cNvSpPr/>
          <p:nvPr/>
        </p:nvSpPr>
        <p:spPr>
          <a:xfrm>
            <a:off x="9290160" y="3108960"/>
            <a:ext cx="73116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→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5" name="Rectangle 20"/>
          <p:cNvSpPr/>
          <p:nvPr/>
        </p:nvSpPr>
        <p:spPr>
          <a:xfrm>
            <a:off x="10552320" y="2926080"/>
            <a:ext cx="1096920" cy="1279800"/>
          </a:xfrm>
          <a:prstGeom prst="rect">
            <a:avLst/>
          </a:prstGeom>
          <a:solidFill>
            <a:srgbClr val="161B22"/>
          </a:solidFill>
          <a:ln w="25400">
            <a:solidFill>
              <a:srgbClr val="3B82B6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6" name="TextBox 21"/>
          <p:cNvSpPr/>
          <p:nvPr/>
        </p:nvSpPr>
        <p:spPr>
          <a:xfrm>
            <a:off x="10552320" y="3017520"/>
            <a:ext cx="10969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2400" b="1" u="none" strike="noStrike">
                <a:solidFill>
                  <a:srgbClr val="3B82B6"/>
                </a:solidFill>
                <a:effectLst/>
                <a:uFillTx/>
                <a:latin typeface="Georgia"/>
              </a:rPr>
              <a:t>5</a:t>
            </a:r>
            <a:endParaRPr lang="en-US" sz="2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TextBox 22"/>
          <p:cNvSpPr/>
          <p:nvPr/>
        </p:nvSpPr>
        <p:spPr>
          <a:xfrm>
            <a:off x="10552320" y="3383280"/>
            <a:ext cx="10969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11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Registration &amp;</a:t>
            </a:r>
            <a:br>
              <a:rPr sz="1100"/>
            </a:br>
            <a:r>
              <a:rPr lang="en-US" sz="11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Segmentation</a:t>
            </a:r>
            <a:endParaRPr lang="en-US" sz="11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8" name="TextBox 23"/>
          <p:cNvSpPr/>
          <p:nvPr/>
        </p:nvSpPr>
        <p:spPr>
          <a:xfrm>
            <a:off x="548640" y="4937760"/>
            <a:ext cx="109724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400" b="0" i="1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Each step introduces assumptions and potential artifacts. Inconsistent preprocessing is a leading cause of irreproducible results in neuroimaging ML studies.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9" name="Rectangle 24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0" name="TextBox 25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Defined et al., 2019, NeuroImage  •  Defined et al., 2014, Frontiers in Neuroscience  •  Ashburner, 2007, NeuroImage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PREPROCESSING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TextBox 2"/>
          <p:cNvSpPr/>
          <p:nvPr/>
        </p:nvSpPr>
        <p:spPr>
          <a:xfrm>
            <a:off x="548640" y="914400"/>
            <a:ext cx="109724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Intensity Normalization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Rectangle 3"/>
          <p:cNvSpPr/>
          <p:nvPr/>
        </p:nvSpPr>
        <p:spPr>
          <a:xfrm>
            <a:off x="548640" y="1554480"/>
            <a:ext cx="27428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94" name="Picture 4" descr="IntensityNormalization2.png"/>
          <p:cNvPicPr/>
          <p:nvPr/>
        </p:nvPicPr>
        <p:blipFill>
          <a:blip r:embed="rId1"/>
          <a:stretch/>
        </p:blipFill>
        <p:spPr>
          <a:xfrm rot="18000">
            <a:off x="1876680" y="2004840"/>
            <a:ext cx="2646720" cy="301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5" name="Rectangle 5"/>
          <p:cNvSpPr/>
          <p:nvPr/>
        </p:nvSpPr>
        <p:spPr>
          <a:xfrm>
            <a:off x="5989320" y="2011680"/>
            <a:ext cx="18720" cy="393156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96" name="Picture 6" descr="IntensityNormalization3.png"/>
          <p:cNvPicPr/>
          <p:nvPr/>
        </p:nvPicPr>
        <p:blipFill>
          <a:blip r:embed="rId2"/>
          <a:stretch/>
        </p:blipFill>
        <p:spPr>
          <a:xfrm>
            <a:off x="6400800" y="1051560"/>
            <a:ext cx="5303160" cy="416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TextBox 7"/>
          <p:cNvSpPr/>
          <p:nvPr/>
        </p:nvSpPr>
        <p:spPr>
          <a:xfrm>
            <a:off x="548640" y="5212080"/>
            <a:ext cx="34743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Z-Score Normalization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TextBox 8"/>
          <p:cNvSpPr/>
          <p:nvPr/>
        </p:nvSpPr>
        <p:spPr>
          <a:xfrm>
            <a:off x="548640" y="5486400"/>
            <a:ext cx="3474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Subtracts mean, divides by standard deviation. Simple but assumes Gaussian intensity distribution.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TextBox 9"/>
          <p:cNvSpPr/>
          <p:nvPr/>
        </p:nvSpPr>
        <p:spPr>
          <a:xfrm>
            <a:off x="4389120" y="5212080"/>
            <a:ext cx="34743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Histogram Matching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TextBox 10"/>
          <p:cNvSpPr/>
          <p:nvPr/>
        </p:nvSpPr>
        <p:spPr>
          <a:xfrm>
            <a:off x="4389120" y="5486400"/>
            <a:ext cx="3474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Aligns intensity distributions across scans. Robust to scanner variability but can distort pathological signals.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TextBox 11"/>
          <p:cNvSpPr/>
          <p:nvPr/>
        </p:nvSpPr>
        <p:spPr>
          <a:xfrm>
            <a:off x="8229600" y="5212080"/>
            <a:ext cx="34743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White Stripe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TextBox 12"/>
          <p:cNvSpPr/>
          <p:nvPr/>
        </p:nvSpPr>
        <p:spPr>
          <a:xfrm>
            <a:off x="8229600" y="5486400"/>
            <a:ext cx="3474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Uses normal-appearing white matter as internal reference. Most principled approach for multi-site studies.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Rectangle 13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4" name="TextBox 14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Shinohara et al., 2014, NeuroImage (White Stripe)  •  Nyúl et al., 2000, IEEE TMI  •  Shah et al., 2011, J Neurosci Methods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PREPROCESSING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TextBox 2"/>
          <p:cNvSpPr/>
          <p:nvPr/>
        </p:nvSpPr>
        <p:spPr>
          <a:xfrm>
            <a:off x="548640" y="914400"/>
            <a:ext cx="109724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Denoising Strategies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Rectangle 3"/>
          <p:cNvSpPr/>
          <p:nvPr/>
        </p:nvSpPr>
        <p:spPr>
          <a:xfrm>
            <a:off x="548640" y="1554480"/>
            <a:ext cx="22856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8" name="TextBox 4"/>
          <p:cNvSpPr/>
          <p:nvPr/>
        </p:nvSpPr>
        <p:spPr>
          <a:xfrm>
            <a:off x="548640" y="2011680"/>
            <a:ext cx="13712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42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NLM</a:t>
            </a:r>
            <a:endParaRPr lang="en-US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TextBox 5"/>
          <p:cNvSpPr/>
          <p:nvPr/>
        </p:nvSpPr>
        <p:spPr>
          <a:xfrm>
            <a:off x="548640" y="2926080"/>
            <a:ext cx="34743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Non-Local Means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Rectangle 6"/>
          <p:cNvSpPr/>
          <p:nvPr/>
        </p:nvSpPr>
        <p:spPr>
          <a:xfrm>
            <a:off x="548640" y="3337560"/>
            <a:ext cx="13712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1" name="TextBox 7"/>
          <p:cNvSpPr/>
          <p:nvPr/>
        </p:nvSpPr>
        <p:spPr>
          <a:xfrm>
            <a:off x="548640" y="3566160"/>
            <a:ext cx="347436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Exploits self-similarity across patches. Weighted average of similar neighborhoods. Preserves edges better than Gaussian filtering. O(n²) complexity.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TextBox 8"/>
          <p:cNvSpPr/>
          <p:nvPr/>
        </p:nvSpPr>
        <p:spPr>
          <a:xfrm>
            <a:off x="4389120" y="2011680"/>
            <a:ext cx="13712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42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BM3D</a:t>
            </a:r>
            <a:endParaRPr lang="en-US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TextBox 9"/>
          <p:cNvSpPr/>
          <p:nvPr/>
        </p:nvSpPr>
        <p:spPr>
          <a:xfrm>
            <a:off x="4389120" y="2926080"/>
            <a:ext cx="34743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Block-Matching 3D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Rectangle 10"/>
          <p:cNvSpPr/>
          <p:nvPr/>
        </p:nvSpPr>
        <p:spPr>
          <a:xfrm>
            <a:off x="4389120" y="3337560"/>
            <a:ext cx="13712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5" name="TextBox 11"/>
          <p:cNvSpPr/>
          <p:nvPr/>
        </p:nvSpPr>
        <p:spPr>
          <a:xfrm>
            <a:off x="4389120" y="3566160"/>
            <a:ext cx="347436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Groups similar 2D blocks into 3D arrays, applies collaborative filtering in transform domain. State-of-the-art for natural images, adapted for MRI.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TextBox 12"/>
          <p:cNvSpPr/>
          <p:nvPr/>
        </p:nvSpPr>
        <p:spPr>
          <a:xfrm>
            <a:off x="8229600" y="2011680"/>
            <a:ext cx="13712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42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DL</a:t>
            </a:r>
            <a:endParaRPr lang="en-US" sz="4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TextBox 13"/>
          <p:cNvSpPr/>
          <p:nvPr/>
        </p:nvSpPr>
        <p:spPr>
          <a:xfrm>
            <a:off x="8229600" y="2926080"/>
            <a:ext cx="34743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4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Deep Learning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Rectangle 14"/>
          <p:cNvSpPr/>
          <p:nvPr/>
        </p:nvSpPr>
        <p:spPr>
          <a:xfrm>
            <a:off x="8229600" y="3337560"/>
            <a:ext cx="13712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9" name="TextBox 15"/>
          <p:cNvSpPr/>
          <p:nvPr/>
        </p:nvSpPr>
        <p:spPr>
          <a:xfrm>
            <a:off x="8229600" y="3566160"/>
            <a:ext cx="347436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Encoder-decoder networks (DnCNN, U-Net variants). Learn noise patterns from paired data. Fastest inference but require training data matching target scanner.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Rectangle 16"/>
          <p:cNvSpPr/>
          <p:nvPr/>
        </p:nvSpPr>
        <p:spPr>
          <a:xfrm>
            <a:off x="4297680" y="2011680"/>
            <a:ext cx="12240" cy="365724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1" name="Rectangle 17"/>
          <p:cNvSpPr/>
          <p:nvPr/>
        </p:nvSpPr>
        <p:spPr>
          <a:xfrm>
            <a:off x="8138160" y="2011680"/>
            <a:ext cx="12240" cy="365724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2" name="Rectangle 18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3" name="TextBox 19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Buades et al., 2005, CVPR (NLM)  •  Dabov et al., 2007, IEEE TIP (BM3D)  •  Zhang et al., 2017, IEEE TIP (DnCNN)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1" descr="Skull Stripping image.png"/>
          <p:cNvPicPr/>
          <p:nvPr/>
        </p:nvPicPr>
        <p:blipFill>
          <a:blip r:embed="rId1"/>
          <a:stretch/>
        </p:blipFill>
        <p:spPr>
          <a:xfrm>
            <a:off x="457200" y="489960"/>
            <a:ext cx="5303520" cy="568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5" name="Rectangle 2"/>
          <p:cNvSpPr/>
          <p:nvPr/>
        </p:nvSpPr>
        <p:spPr>
          <a:xfrm>
            <a:off x="5669280" y="0"/>
            <a:ext cx="6522120" cy="6857640"/>
          </a:xfrm>
          <a:prstGeom prst="rect">
            <a:avLst/>
          </a:prstGeom>
          <a:solidFill>
            <a:srgbClr val="0D1117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6" name="TextBox 3"/>
          <p:cNvSpPr/>
          <p:nvPr/>
        </p:nvSpPr>
        <p:spPr>
          <a:xfrm>
            <a:off x="6217920" y="73152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PREPROCESSING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7" name="TextBox 4"/>
          <p:cNvSpPr/>
          <p:nvPr/>
        </p:nvSpPr>
        <p:spPr>
          <a:xfrm>
            <a:off x="6217920" y="1188720"/>
            <a:ext cx="54860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Skull Stripping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8" name="Rectangle 5"/>
          <p:cNvSpPr/>
          <p:nvPr/>
        </p:nvSpPr>
        <p:spPr>
          <a:xfrm>
            <a:off x="6217920" y="1874520"/>
            <a:ext cx="18284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9" name="TextBox 6"/>
          <p:cNvSpPr/>
          <p:nvPr/>
        </p:nvSpPr>
        <p:spPr>
          <a:xfrm>
            <a:off x="6217920" y="2286000"/>
            <a:ext cx="5303160" cy="27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Removal of non-brain tissue (skull, scalp, dura mater) is critical — residual skull can dominate classifier features.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Classical: BET (FSL), FreeSurfer watershed. Robust but slow and require manual QC.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Deep learning: HD-BET, SynthStrip achieve Dice &gt;0.97 with zero manual intervention.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Failure modes: over-stripping removes cortex, under-stripping leaves meninges. Both corrupt downstream VBM and classification.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30" name="Picture 7" descr="Skull Stripping Techniques.png"/>
          <p:cNvPicPr/>
          <p:nvPr/>
        </p:nvPicPr>
        <p:blipFill>
          <a:blip r:embed="rId2"/>
          <a:stretch/>
        </p:blipFill>
        <p:spPr>
          <a:xfrm>
            <a:off x="6172560" y="4983840"/>
            <a:ext cx="5028840" cy="137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1" name="Rectangle 8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32" name="TextBox 9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Smith, 2002, HBM (BET)  •  Isensee et al., 2019, NeuroImage (HD-BET)  •  Hoopes et al., 2022, NeuroImage (SynthStrip)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1" descr="nihms154848f1.jpg"/>
          <p:cNvPicPr/>
          <p:nvPr/>
        </p:nvPicPr>
        <p:blipFill>
          <a:blip r:embed="rId1"/>
          <a:stretch/>
        </p:blipFill>
        <p:spPr>
          <a:xfrm>
            <a:off x="0" y="0"/>
            <a:ext cx="68576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4" name="Rectangle 2"/>
          <p:cNvSpPr/>
          <p:nvPr/>
        </p:nvSpPr>
        <p:spPr>
          <a:xfrm>
            <a:off x="6217920" y="0"/>
            <a:ext cx="5973480" cy="6857640"/>
          </a:xfrm>
          <a:prstGeom prst="rect">
            <a:avLst/>
          </a:prstGeom>
          <a:solidFill>
            <a:srgbClr val="0D1117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35" name="TextBox 3"/>
          <p:cNvSpPr/>
          <p:nvPr/>
        </p:nvSpPr>
        <p:spPr>
          <a:xfrm>
            <a:off x="6675120" y="73152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FEATURE EXTRACTION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6" name="TextBox 4"/>
          <p:cNvSpPr/>
          <p:nvPr/>
        </p:nvSpPr>
        <p:spPr>
          <a:xfrm>
            <a:off x="6675120" y="1188720"/>
            <a:ext cx="5028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Voxel-Based Morphometry</a:t>
            </a:r>
            <a:endParaRPr lang="en-US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7" name="Rectangle 5"/>
          <p:cNvSpPr/>
          <p:nvPr/>
        </p:nvSpPr>
        <p:spPr>
          <a:xfrm>
            <a:off x="6675120" y="1874520"/>
            <a:ext cx="18284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38" name="TextBox 6"/>
          <p:cNvSpPr/>
          <p:nvPr/>
        </p:nvSpPr>
        <p:spPr>
          <a:xfrm>
            <a:off x="6675120" y="2286000"/>
            <a:ext cx="484596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VBM quantifies regional gray matter concentration differences across the entire brain, without pre-selecting regions of interest.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Pipeline: Segmentation → DARTEL normalization → Smoothing → Statistical parametric mapping.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AD signature: bilateral hippocampal atrophy, entorhinal cortex thinning, temporo-parietal gray matter loss.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AUC &gt;0.90 for AD vs HC classification using VBM features alone — validating structural imaging as a powerful biomarker.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9" name="Rectangle 7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40" name="TextBox 8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Ashburner &amp; Friston, 2000, NeuroImage (VBM)  •  Karas et al., 2004, NeuroImage  •  Defined, 2018, Alzheimer's Research &amp; Therapy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MACHINE LEARNING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TextBox 2"/>
          <p:cNvSpPr/>
          <p:nvPr/>
        </p:nvSpPr>
        <p:spPr>
          <a:xfrm>
            <a:off x="548640" y="914400"/>
            <a:ext cx="45716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8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94.5%</a:t>
            </a:r>
            <a:endParaRPr lang="en-US" sz="8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TextBox 3"/>
          <p:cNvSpPr/>
          <p:nvPr/>
        </p:nvSpPr>
        <p:spPr>
          <a:xfrm>
            <a:off x="548640" y="2926080"/>
            <a:ext cx="4571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8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SVM accuracy for AD vs Healthy Controls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Rectangle 4"/>
          <p:cNvSpPr/>
          <p:nvPr/>
        </p:nvSpPr>
        <p:spPr>
          <a:xfrm>
            <a:off x="548640" y="3474720"/>
            <a:ext cx="32000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45" name="TextBox 5"/>
          <p:cNvSpPr/>
          <p:nvPr/>
        </p:nvSpPr>
        <p:spPr>
          <a:xfrm>
            <a:off x="548640" y="3749040"/>
            <a:ext cx="50288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But the MCI cliff tells the real story — accuracy drops to ~68% for mild cognitive impairment detection.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SVM, Random Forest, and Logistic Regression all show the same pattern: binary AD detection is solved; the clinically relevant task (early MCI) remains elusive.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6" name="Picture 6" descr="ml_comparison.png"/>
          <p:cNvPicPr/>
          <p:nvPr/>
        </p:nvPicPr>
        <p:blipFill>
          <a:blip r:embed="rId1"/>
          <a:stretch/>
        </p:blipFill>
        <p:spPr>
          <a:xfrm>
            <a:off x="5943600" y="731520"/>
            <a:ext cx="5760360" cy="3161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7" name="Rectangle 7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48" name="TextBox 8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Defined et al., 2014, NeuroImage  •  Defined et al., 2018, IEEE  •  Defined et al., 2017, Alzheimer's &amp; Dementia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1"/>
          <p:cNvSpPr/>
          <p:nvPr/>
        </p:nvSpPr>
        <p:spPr>
          <a:xfrm>
            <a:off x="548640" y="45720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DEEP LEARNING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0" name="TextBox 2"/>
          <p:cNvSpPr/>
          <p:nvPr/>
        </p:nvSpPr>
        <p:spPr>
          <a:xfrm>
            <a:off x="548640" y="914400"/>
            <a:ext cx="109724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The Deep Learning Revolution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1" name="Rectangle 3"/>
          <p:cNvSpPr/>
          <p:nvPr/>
        </p:nvSpPr>
        <p:spPr>
          <a:xfrm>
            <a:off x="548640" y="1645920"/>
            <a:ext cx="22856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52" name="Rectangle 4"/>
          <p:cNvSpPr/>
          <p:nvPr/>
        </p:nvSpPr>
        <p:spPr>
          <a:xfrm>
            <a:off x="457200" y="2194560"/>
            <a:ext cx="3565800" cy="3474360"/>
          </a:xfrm>
          <a:prstGeom prst="rect">
            <a:avLst/>
          </a:prstGeom>
          <a:solidFill>
            <a:srgbClr val="161B22"/>
          </a:solidFill>
          <a:ln w="19050">
            <a:solidFill>
              <a:srgbClr val="3B82B6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53" name="TextBox 5"/>
          <p:cNvSpPr/>
          <p:nvPr/>
        </p:nvSpPr>
        <p:spPr>
          <a:xfrm>
            <a:off x="640080" y="2377440"/>
            <a:ext cx="3200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200" b="1" u="none" strike="noStrike">
                <a:solidFill>
                  <a:srgbClr val="3B82B6"/>
                </a:solidFill>
                <a:effectLst/>
                <a:uFillTx/>
                <a:latin typeface="Georgia"/>
              </a:rPr>
              <a:t>2D CNN</a:t>
            </a:r>
            <a:endParaRPr lang="en-US" sz="2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4" name="TextBox 6"/>
          <p:cNvSpPr/>
          <p:nvPr/>
        </p:nvSpPr>
        <p:spPr>
          <a:xfrm>
            <a:off x="640080" y="2834640"/>
            <a:ext cx="32000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i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Slice-level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5" name="Rectangle 7"/>
          <p:cNvSpPr/>
          <p:nvPr/>
        </p:nvSpPr>
        <p:spPr>
          <a:xfrm>
            <a:off x="640080" y="3154680"/>
            <a:ext cx="1371240" cy="37800"/>
          </a:xfrm>
          <a:prstGeom prst="rect">
            <a:avLst/>
          </a:prstGeom>
          <a:solidFill>
            <a:srgbClr val="3B82B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56" name="TextBox 8"/>
          <p:cNvSpPr/>
          <p:nvPr/>
        </p:nvSpPr>
        <p:spPr>
          <a:xfrm>
            <a:off x="640080" y="3383280"/>
            <a:ext cx="320004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Process individual 2D slices. Fast training, large effective dataset (N × slices). Miss inter-slice spatial relationships. Risk of information leakage between slices of same subject.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7" name="Rectangle 9"/>
          <p:cNvSpPr/>
          <p:nvPr/>
        </p:nvSpPr>
        <p:spPr>
          <a:xfrm>
            <a:off x="4297680" y="2194560"/>
            <a:ext cx="3565800" cy="3474360"/>
          </a:xfrm>
          <a:prstGeom prst="rect">
            <a:avLst/>
          </a:prstGeom>
          <a:solidFill>
            <a:srgbClr val="161B22"/>
          </a:solidFill>
          <a:ln w="19050">
            <a:solidFill>
              <a:srgbClr val="3B82B6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58" name="TextBox 10"/>
          <p:cNvSpPr/>
          <p:nvPr/>
        </p:nvSpPr>
        <p:spPr>
          <a:xfrm>
            <a:off x="4480560" y="2377440"/>
            <a:ext cx="3200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200" b="1" u="none" strike="noStrike">
                <a:solidFill>
                  <a:srgbClr val="3B82B6"/>
                </a:solidFill>
                <a:effectLst/>
                <a:uFillTx/>
                <a:latin typeface="Georgia"/>
              </a:rPr>
              <a:t>3D CNN</a:t>
            </a:r>
            <a:endParaRPr lang="en-US" sz="2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9" name="TextBox 11"/>
          <p:cNvSpPr/>
          <p:nvPr/>
        </p:nvSpPr>
        <p:spPr>
          <a:xfrm>
            <a:off x="4480560" y="2834640"/>
            <a:ext cx="32000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i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Volume-level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0" name="Rectangle 12"/>
          <p:cNvSpPr/>
          <p:nvPr/>
        </p:nvSpPr>
        <p:spPr>
          <a:xfrm>
            <a:off x="4480560" y="3154680"/>
            <a:ext cx="1371240" cy="37800"/>
          </a:xfrm>
          <a:prstGeom prst="rect">
            <a:avLst/>
          </a:prstGeom>
          <a:solidFill>
            <a:srgbClr val="3B82B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61" name="TextBox 13"/>
          <p:cNvSpPr/>
          <p:nvPr/>
        </p:nvSpPr>
        <p:spPr>
          <a:xfrm>
            <a:off x="4480560" y="3383280"/>
            <a:ext cx="320004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Process entire 3D brain volumes. Capture spatial context across all axes. Require more GPU memory and larger datasets. More prone to overfitting on small cohorts.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2" name="Rectangle 14"/>
          <p:cNvSpPr/>
          <p:nvPr/>
        </p:nvSpPr>
        <p:spPr>
          <a:xfrm>
            <a:off x="8138160" y="2194560"/>
            <a:ext cx="3565800" cy="3474360"/>
          </a:xfrm>
          <a:prstGeom prst="rect">
            <a:avLst/>
          </a:prstGeom>
          <a:solidFill>
            <a:srgbClr val="161B22"/>
          </a:solidFill>
          <a:ln w="19050">
            <a:solidFill>
              <a:srgbClr val="5B8C6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63" name="TextBox 15"/>
          <p:cNvSpPr/>
          <p:nvPr/>
        </p:nvSpPr>
        <p:spPr>
          <a:xfrm>
            <a:off x="8321040" y="2377440"/>
            <a:ext cx="3200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2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ResNet/DenseNet</a:t>
            </a:r>
            <a:endParaRPr lang="en-US" sz="2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4" name="TextBox 16"/>
          <p:cNvSpPr/>
          <p:nvPr/>
        </p:nvSpPr>
        <p:spPr>
          <a:xfrm>
            <a:off x="8321040" y="2834640"/>
            <a:ext cx="32000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i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Transfer Learning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5" name="Rectangle 17"/>
          <p:cNvSpPr/>
          <p:nvPr/>
        </p:nvSpPr>
        <p:spPr>
          <a:xfrm>
            <a:off x="8321040" y="3154680"/>
            <a:ext cx="1371240" cy="37800"/>
          </a:xfrm>
          <a:prstGeom prst="rect">
            <a:avLst/>
          </a:prstGeom>
          <a:solidFill>
            <a:srgbClr val="5B8C6B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66" name="TextBox 18"/>
          <p:cNvSpPr/>
          <p:nvPr/>
        </p:nvSpPr>
        <p:spPr>
          <a:xfrm>
            <a:off x="8321040" y="3383280"/>
            <a:ext cx="320004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Pre-trained on ImageNet, fine-tuned on brain scans. Exploit low-level feature reuse. Dominant approach: 2D pretrained → slice-level classification → majority voting.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7" name="Rectangle 19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68" name="TextBox 20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He et al., 2016, CVPR (ResNet)  •  Huang et al., 2017, CVPR (DenseNet)  •  Wen et al., 2020, Med Image Anal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ADVANCED ARCHITECTURES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TextBox 2"/>
          <p:cNvSpPr/>
          <p:nvPr/>
        </p:nvSpPr>
        <p:spPr>
          <a:xfrm>
            <a:off x="548640" y="914400"/>
            <a:ext cx="109724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8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Vision Transformers &amp; Hybrid Models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Rectangle 3"/>
          <p:cNvSpPr/>
          <p:nvPr/>
        </p:nvSpPr>
        <p:spPr>
          <a:xfrm>
            <a:off x="548640" y="1554480"/>
            <a:ext cx="27428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72" name="TextBox 4"/>
          <p:cNvSpPr/>
          <p:nvPr/>
        </p:nvSpPr>
        <p:spPr>
          <a:xfrm>
            <a:off x="548640" y="2011680"/>
            <a:ext cx="5028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000" b="1" u="none" strike="noStrike">
                <a:solidFill>
                  <a:srgbClr val="3B82B6"/>
                </a:solidFill>
                <a:effectLst/>
                <a:uFillTx/>
                <a:latin typeface="Georgia"/>
              </a:rPr>
              <a:t>Vision Transformer (ViT)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TextBox 5"/>
          <p:cNvSpPr/>
          <p:nvPr/>
        </p:nvSpPr>
        <p:spPr>
          <a:xfrm>
            <a:off x="548640" y="2560320"/>
            <a:ext cx="5028840" cy="32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Patches brain images into 16×16 tokens, processes via self-attention.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Global receptive field from layer one — captures long-range spatial dependencies that CNNs build gradually.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Data hungry: requires large datasets or pre-training. Performance degrades sharply on small cohorts (&lt;500 subjects).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Emerging evidence: attention maps align with known AD atrophy regions.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Rectangle 6"/>
          <p:cNvSpPr/>
          <p:nvPr/>
        </p:nvSpPr>
        <p:spPr>
          <a:xfrm>
            <a:off x="5852160" y="2011680"/>
            <a:ext cx="18720" cy="393156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75" name="TextBox 7"/>
          <p:cNvSpPr/>
          <p:nvPr/>
        </p:nvSpPr>
        <p:spPr>
          <a:xfrm>
            <a:off x="6217920" y="2011680"/>
            <a:ext cx="5486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0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Hybrid CNN + Transformer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TextBox 8"/>
          <p:cNvSpPr/>
          <p:nvPr/>
        </p:nvSpPr>
        <p:spPr>
          <a:xfrm>
            <a:off x="6217920" y="2560320"/>
            <a:ext cx="5303160" cy="32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CNN backbone extracts local features; transformer head captures global context.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Best of both worlds: inductive bias from convolutions, long-range attention from transformers.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CNN+SVM hybrid remains competitive: CNN as feature extractor, SVM as classifier. Simpler, more interpretable.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Trend: hybrid architectures increasingly dominate leaderboards for medical imaging tasks.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Rectangle 9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78" name="TextBox 10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Dosovitskiy et al., 2021, ICLR (ViT)  •  Defined et al., 2022, Med Image Anal  •  Defined et al., 2023, NeuroImage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EVALUATION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0" name="TextBox 2"/>
          <p:cNvSpPr/>
          <p:nvPr/>
        </p:nvSpPr>
        <p:spPr>
          <a:xfrm>
            <a:off x="548640" y="914400"/>
            <a:ext cx="54860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Measuring Performance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Rectangle 3"/>
          <p:cNvSpPr/>
          <p:nvPr/>
        </p:nvSpPr>
        <p:spPr>
          <a:xfrm>
            <a:off x="548640" y="1554480"/>
            <a:ext cx="22856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82" name="TextBox 4"/>
          <p:cNvSpPr/>
          <p:nvPr/>
        </p:nvSpPr>
        <p:spPr>
          <a:xfrm>
            <a:off x="548640" y="2011680"/>
            <a:ext cx="502884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Accuracy alone is misleading when classes are imbalanced — a model predicting "no AD" achieves 85% accuracy trivially.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Essential metrics for clinical AD classification: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Sensitivity (Recall) — proportion of true AD cases detected. Missing a diagnosis has devastating consequences.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Specificity — proportion of healthy controls correctly identified. False positives cause unnecessary anxiety and procedures.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AUC-ROC — threshold-independent measure of discriminative power. The gold standard for comparing models.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3" name="Picture 5" descr="roc_curve.png"/>
          <p:cNvPicPr/>
          <p:nvPr/>
        </p:nvPicPr>
        <p:blipFill>
          <a:blip r:embed="rId1"/>
          <a:stretch/>
        </p:blipFill>
        <p:spPr>
          <a:xfrm>
            <a:off x="6400800" y="914400"/>
            <a:ext cx="5028840" cy="5025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4" name="Rectangle 6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85" name="TextBox 7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Defined et al., 2019, Lancet Digital Health  •  Defined, 2017, BMC Med Inform  •  Defined et al., 2020, J Alzheimer's Dis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ACT I: THE PROBLEM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TextBox 2"/>
          <p:cNvSpPr/>
          <p:nvPr/>
        </p:nvSpPr>
        <p:spPr>
          <a:xfrm>
            <a:off x="548640" y="1097280"/>
            <a:ext cx="45716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84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7.2M</a:t>
            </a:r>
            <a:endParaRPr lang="en-US" sz="8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TextBox 3"/>
          <p:cNvSpPr/>
          <p:nvPr/>
        </p:nvSpPr>
        <p:spPr>
          <a:xfrm>
            <a:off x="548640" y="3200400"/>
            <a:ext cx="45716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0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Americans living with Alzheimer's disease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Rectangle 4"/>
          <p:cNvSpPr/>
          <p:nvPr/>
        </p:nvSpPr>
        <p:spPr>
          <a:xfrm>
            <a:off x="548640" y="3840480"/>
            <a:ext cx="36572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2" name="TextBox 5"/>
          <p:cNvSpPr/>
          <p:nvPr/>
        </p:nvSpPr>
        <p:spPr>
          <a:xfrm>
            <a:off x="548640" y="4114800"/>
            <a:ext cx="4571640" cy="164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Projected to reach 13.8 million by 2060.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Annual cost exceeds $360 billion.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Every 65 seconds, someone develops AD.</a:t>
            </a:r>
            <a:endParaRPr lang="en-US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Picture 6" descr="prevalence_projection.png"/>
          <p:cNvPicPr/>
          <p:nvPr/>
        </p:nvPicPr>
        <p:blipFill>
          <a:blip r:embed="rId1"/>
          <a:stretch/>
        </p:blipFill>
        <p:spPr>
          <a:xfrm>
            <a:off x="5943600" y="914400"/>
            <a:ext cx="5760360" cy="3175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Rectangle 7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5" name="TextBox 8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Alzheimer's Association, 2024 Facts and Figures  •  Brookmeyer et al., 2007  •  WHO Dementia Fact Sheet, 2023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1" descr="Grad-CAMVBM.png"/>
          <p:cNvPicPr/>
          <p:nvPr/>
        </p:nvPicPr>
        <p:blipFill>
          <a:blip r:embed="rId1"/>
          <a:stretch/>
        </p:blipFill>
        <p:spPr>
          <a:xfrm>
            <a:off x="0" y="0"/>
            <a:ext cx="64004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7" name="Rectangle 2"/>
          <p:cNvSpPr/>
          <p:nvPr/>
        </p:nvSpPr>
        <p:spPr>
          <a:xfrm>
            <a:off x="5669280" y="0"/>
            <a:ext cx="6522120" cy="6857640"/>
          </a:xfrm>
          <a:prstGeom prst="rect">
            <a:avLst/>
          </a:prstGeom>
          <a:solidFill>
            <a:srgbClr val="0D1117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88" name="TextBox 3"/>
          <p:cNvSpPr/>
          <p:nvPr/>
        </p:nvSpPr>
        <p:spPr>
          <a:xfrm>
            <a:off x="6217920" y="73152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EXPLAINABILITY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9" name="TextBox 4"/>
          <p:cNvSpPr/>
          <p:nvPr/>
        </p:nvSpPr>
        <p:spPr>
          <a:xfrm>
            <a:off x="6217920" y="1188720"/>
            <a:ext cx="54860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Opening the Black Box</a:t>
            </a:r>
            <a:endParaRPr lang="en-US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0" name="Rectangle 5"/>
          <p:cNvSpPr/>
          <p:nvPr/>
        </p:nvSpPr>
        <p:spPr>
          <a:xfrm>
            <a:off x="6217920" y="1874520"/>
            <a:ext cx="18284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91" name="TextBox 6"/>
          <p:cNvSpPr/>
          <p:nvPr/>
        </p:nvSpPr>
        <p:spPr>
          <a:xfrm>
            <a:off x="6217920" y="2286000"/>
            <a:ext cx="5486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Grad-CAM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2" name="TextBox 7"/>
          <p:cNvSpPr/>
          <p:nvPr/>
        </p:nvSpPr>
        <p:spPr>
          <a:xfrm>
            <a:off x="6217920" y="2606040"/>
            <a:ext cx="53031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Gradient-weighted class activation maps highlight which brain regions drive the classification decision. Visual, intuitive, but coarse resolution.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3" name="TextBox 8"/>
          <p:cNvSpPr/>
          <p:nvPr/>
        </p:nvSpPr>
        <p:spPr>
          <a:xfrm>
            <a:off x="6217920" y="3657600"/>
            <a:ext cx="5486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LIME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4" name="TextBox 9"/>
          <p:cNvSpPr/>
          <p:nvPr/>
        </p:nvSpPr>
        <p:spPr>
          <a:xfrm>
            <a:off x="6217920" y="3977640"/>
            <a:ext cx="53031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Locally Interpretable Model-agnostic Explanations perturb input regions and observe output changes. Model-agnostic but computationally expensive for 3D volumes.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5" name="TextBox 10"/>
          <p:cNvSpPr/>
          <p:nvPr/>
        </p:nvSpPr>
        <p:spPr>
          <a:xfrm>
            <a:off x="6217920" y="5029200"/>
            <a:ext cx="54860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SHAP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6" name="TextBox 11"/>
          <p:cNvSpPr/>
          <p:nvPr/>
        </p:nvSpPr>
        <p:spPr>
          <a:xfrm>
            <a:off x="6217920" y="5349240"/>
            <a:ext cx="53031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SHapley Additive exPlanations provide theoretically grounded feature attributions. Consistent and locally accurate, but prohibitively slow for large models.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7" name="TextBox 12"/>
          <p:cNvSpPr/>
          <p:nvPr/>
        </p:nvSpPr>
        <p:spPr>
          <a:xfrm>
            <a:off x="6217920" y="5303520"/>
            <a:ext cx="530316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i="1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The three pillars: Transparency (how it works), Justification (why this prediction), and Informativeness (what we learn about the disease).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8" name="Rectangle 13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99" name="TextBox 14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Selvaraju et al., 2017, ICCV (Grad-CAM)  •  Ribeiro et al., 2016, KDD (LIME)  •  Lundberg &amp; Lee, 2017, NeurIPS (SHAP)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1" descr="limitations_gradcam.png"/>
          <p:cNvPicPr/>
          <p:nvPr/>
        </p:nvPicPr>
        <p:blipFill>
          <a:blip r:embed="rId1"/>
          <a:stretch/>
        </p:blipFill>
        <p:spPr>
          <a:xfrm>
            <a:off x="0" y="0"/>
            <a:ext cx="68576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01" name="Rectangle 2"/>
          <p:cNvSpPr/>
          <p:nvPr/>
        </p:nvSpPr>
        <p:spPr>
          <a:xfrm>
            <a:off x="6217920" y="0"/>
            <a:ext cx="5973480" cy="6857640"/>
          </a:xfrm>
          <a:prstGeom prst="rect">
            <a:avLst/>
          </a:prstGeom>
          <a:solidFill>
            <a:srgbClr val="0D1117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02" name="TextBox 3"/>
          <p:cNvSpPr/>
          <p:nvPr/>
        </p:nvSpPr>
        <p:spPr>
          <a:xfrm>
            <a:off x="6675120" y="73152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EXPERIMENTS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3" name="TextBox 4"/>
          <p:cNvSpPr/>
          <p:nvPr/>
        </p:nvSpPr>
        <p:spPr>
          <a:xfrm>
            <a:off x="6675120" y="1188720"/>
            <a:ext cx="5028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Grad-CAM Across</a:t>
            </a:r>
            <a:br>
              <a:rPr sz="2800"/>
            </a:br>
            <a:r>
              <a:rPr lang="en-US" sz="2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Dementia Stages</a:t>
            </a:r>
            <a:endParaRPr lang="en-US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4" name="Rectangle 5"/>
          <p:cNvSpPr/>
          <p:nvPr/>
        </p:nvSpPr>
        <p:spPr>
          <a:xfrm>
            <a:off x="6675120" y="2103120"/>
            <a:ext cx="18284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05" name="TextBox 6"/>
          <p:cNvSpPr/>
          <p:nvPr/>
        </p:nvSpPr>
        <p:spPr>
          <a:xfrm>
            <a:off x="6675120" y="2468880"/>
            <a:ext cx="4845960" cy="32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Our Grad-CAM analysis reveals attention patterns across four dementia stages from the OASIS dataset.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AD stage: Model focuses on medial temporal lobe — anatomically consistent with known atrophy patterns.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MCI stage: Attention is diffuse and inconsistent — reflecting the genuine diagnostic ambiguity of this stage.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Key finding: Models learn stage-specific visual signatures, but the clinical utility depends on whether these signatures generalize beyond the training distribution.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6" name="Rectangle 7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07" name="TextBox 8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Experimental results from thesis Chapter 8  •  OASIS-3 dataset  •  ResNet-50 backbone with Grad-CAM visualization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Box 1"/>
          <p:cNvSpPr/>
          <p:nvPr/>
        </p:nvSpPr>
        <p:spPr>
          <a:xfrm>
            <a:off x="914400" y="548640"/>
            <a:ext cx="3657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ACT III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9" name="TextBox 2"/>
          <p:cNvSpPr/>
          <p:nvPr/>
        </p:nvSpPr>
        <p:spPr>
          <a:xfrm>
            <a:off x="914400" y="2286000"/>
            <a:ext cx="100580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4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THE INCONVENIENT</a:t>
            </a:r>
            <a:br>
              <a:rPr sz="4800"/>
            </a:br>
            <a:r>
              <a:rPr lang="en-US" sz="4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TRUTHS</a:t>
            </a:r>
            <a:endParaRPr lang="en-US" sz="4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0" name="Rectangle 3"/>
          <p:cNvSpPr/>
          <p:nvPr/>
        </p:nvSpPr>
        <p:spPr>
          <a:xfrm>
            <a:off x="5029200" y="4389120"/>
            <a:ext cx="2102760" cy="37800"/>
          </a:xfrm>
          <a:prstGeom prst="rect">
            <a:avLst/>
          </a:prstGeom>
          <a:solidFill>
            <a:srgbClr val="DC4A4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11" name="TextBox 4"/>
          <p:cNvSpPr/>
          <p:nvPr/>
        </p:nvSpPr>
        <p:spPr>
          <a:xfrm>
            <a:off x="2286000" y="4754880"/>
            <a:ext cx="75891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1600" b="0" i="1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Methodological pitfalls, data quality, and the gap between benchmarks and bedside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12" name="Rectangle 5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13" name="TextBox 6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Section 3: Critical Analysis and Limitations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CRITICAL FLAW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TextBox 2"/>
          <p:cNvSpPr/>
          <p:nvPr/>
        </p:nvSpPr>
        <p:spPr>
          <a:xfrm>
            <a:off x="548640" y="914400"/>
            <a:ext cx="45716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80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−28%</a:t>
            </a:r>
            <a:endParaRPr lang="en-US" sz="8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TextBox 3"/>
          <p:cNvSpPr/>
          <p:nvPr/>
        </p:nvSpPr>
        <p:spPr>
          <a:xfrm>
            <a:off x="548640" y="2926080"/>
            <a:ext cx="4571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8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Accuracy drop when data leakage is corrected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Rectangle 4"/>
          <p:cNvSpPr/>
          <p:nvPr/>
        </p:nvSpPr>
        <p:spPr>
          <a:xfrm>
            <a:off x="548640" y="3474720"/>
            <a:ext cx="3200040" cy="37800"/>
          </a:xfrm>
          <a:prstGeom prst="rect">
            <a:avLst/>
          </a:prstGeom>
          <a:solidFill>
            <a:srgbClr val="DC4A4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18" name="TextBox 5"/>
          <p:cNvSpPr/>
          <p:nvPr/>
        </p:nvSpPr>
        <p:spPr>
          <a:xfrm>
            <a:off x="548640" y="3749040"/>
            <a:ext cx="502884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Only 4.5% of published studies use proper subject-level train/test splitting.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When slices from the same patient appear in both training and test sets, models memorize patient identity rather than learning disease biomarkers.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This single methodological flaw invalidates a majority of reported results in the literature.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9" name="Picture 6" descr="data_leakage_impact.png"/>
          <p:cNvPicPr/>
          <p:nvPr/>
        </p:nvPicPr>
        <p:blipFill>
          <a:blip r:embed="rId1"/>
          <a:stretch/>
        </p:blipFill>
        <p:spPr>
          <a:xfrm>
            <a:off x="5943600" y="731520"/>
            <a:ext cx="5760360" cy="3602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0" name="Rectangle 7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21" name="TextBox 8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Wen et al., 2020, Med Image Anal  •  Yagis et al., 2021, J Neurosci Methods  •  Defined et al., 2022, NeuroImage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EVALUATION PITFALL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TextBox 2"/>
          <p:cNvSpPr/>
          <p:nvPr/>
        </p:nvSpPr>
        <p:spPr>
          <a:xfrm>
            <a:off x="548640" y="914400"/>
            <a:ext cx="54860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The Accuracy Paradox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4" name="Rectangle 3"/>
          <p:cNvSpPr/>
          <p:nvPr/>
        </p:nvSpPr>
        <p:spPr>
          <a:xfrm>
            <a:off x="548640" y="1554480"/>
            <a:ext cx="2285640" cy="37800"/>
          </a:xfrm>
          <a:prstGeom prst="rect">
            <a:avLst/>
          </a:prstGeom>
          <a:solidFill>
            <a:srgbClr val="DC4A4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325" name="Picture 4" descr="limitations_class_imbalance.png"/>
          <p:cNvPicPr/>
          <p:nvPr/>
        </p:nvPicPr>
        <p:blipFill>
          <a:blip r:embed="rId1"/>
          <a:stretch/>
        </p:blipFill>
        <p:spPr>
          <a:xfrm>
            <a:off x="365760" y="2011680"/>
            <a:ext cx="5943240" cy="211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6" name="TextBox 5"/>
          <p:cNvSpPr/>
          <p:nvPr/>
        </p:nvSpPr>
        <p:spPr>
          <a:xfrm>
            <a:off x="6583680" y="1371600"/>
            <a:ext cx="5028840" cy="45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Class imbalance is endemic in AD datasets. The Moderate Dementia class represents just ~1% of OASIS subjects.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 naive model predicting 'Nondemented' for every scan achieves ~85% accuracy — a meaningless number that appears impressive.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The clinically relevant minority classes (MCI, Moderate AD) are precisely the ones where models fail most catastrophically.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Solution: Report balanced accuracy, F1-macro, sensitivity per class. Never trust a single accuracy number without understanding the class distribution.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Rectangle 6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28" name="TextBox 7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OASIS-3 demographics  •  Defined et al., 2020, Med Image Anal  •  Defined, 2019, Applied Sciences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GENERALIZATION GAP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TextBox 2"/>
          <p:cNvSpPr/>
          <p:nvPr/>
        </p:nvSpPr>
        <p:spPr>
          <a:xfrm>
            <a:off x="548640" y="1097280"/>
            <a:ext cx="45716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84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71%</a:t>
            </a:r>
            <a:endParaRPr lang="en-US" sz="8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TextBox 3"/>
          <p:cNvSpPr/>
          <p:nvPr/>
        </p:nvSpPr>
        <p:spPr>
          <a:xfrm>
            <a:off x="548640" y="3200400"/>
            <a:ext cx="45716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8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Accuracy on external validation data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2" name="Rectangle 4"/>
          <p:cNvSpPr/>
          <p:nvPr/>
        </p:nvSpPr>
        <p:spPr>
          <a:xfrm>
            <a:off x="548640" y="3749040"/>
            <a:ext cx="3200040" cy="37800"/>
          </a:xfrm>
          <a:prstGeom prst="rect">
            <a:avLst/>
          </a:prstGeom>
          <a:solidFill>
            <a:srgbClr val="DC4A4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33" name="TextBox 5"/>
          <p:cNvSpPr/>
          <p:nvPr/>
        </p:nvSpPr>
        <p:spPr>
          <a:xfrm>
            <a:off x="548640" y="4023360"/>
            <a:ext cx="50288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Models trained on ADNI and tested on independent datasets lose 20–30% accuracy.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Scanner differences, acquisition protocols, demographics, and preprocessing choices all contribute to domain shift.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TextBox 6"/>
          <p:cNvSpPr/>
          <p:nvPr/>
        </p:nvSpPr>
        <p:spPr>
          <a:xfrm>
            <a:off x="6400800" y="1371600"/>
            <a:ext cx="5028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2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The Generalization Problem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Rectangle 7"/>
          <p:cNvSpPr/>
          <p:nvPr/>
        </p:nvSpPr>
        <p:spPr>
          <a:xfrm>
            <a:off x="6400800" y="1920240"/>
            <a:ext cx="1828440" cy="37800"/>
          </a:xfrm>
          <a:prstGeom prst="rect">
            <a:avLst/>
          </a:prstGeom>
          <a:solidFill>
            <a:srgbClr val="DC4A4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36" name="TextBox 8"/>
          <p:cNvSpPr/>
          <p:nvPr/>
        </p:nvSpPr>
        <p:spPr>
          <a:xfrm>
            <a:off x="6400800" y="228600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ADNI → ADNI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TextBox 9"/>
          <p:cNvSpPr/>
          <p:nvPr/>
        </p:nvSpPr>
        <p:spPr>
          <a:xfrm>
            <a:off x="9144000" y="2286000"/>
            <a:ext cx="2285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~94% accuracy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TextBox 10"/>
          <p:cNvSpPr/>
          <p:nvPr/>
        </p:nvSpPr>
        <p:spPr>
          <a:xfrm>
            <a:off x="6400800" y="2606040"/>
            <a:ext cx="5028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1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(same distribution)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TextBox 11"/>
          <p:cNvSpPr/>
          <p:nvPr/>
        </p:nvSpPr>
        <p:spPr>
          <a:xfrm>
            <a:off x="6400800" y="329184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ADNI → AIBL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TextBox 12"/>
          <p:cNvSpPr/>
          <p:nvPr/>
        </p:nvSpPr>
        <p:spPr>
          <a:xfrm>
            <a:off x="9144000" y="3291840"/>
            <a:ext cx="2285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~78% accuracy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TextBox 13"/>
          <p:cNvSpPr/>
          <p:nvPr/>
        </p:nvSpPr>
        <p:spPr>
          <a:xfrm>
            <a:off x="6400800" y="3611880"/>
            <a:ext cx="5028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1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(similar demographics)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TextBox 14"/>
          <p:cNvSpPr/>
          <p:nvPr/>
        </p:nvSpPr>
        <p:spPr>
          <a:xfrm>
            <a:off x="6400800" y="429768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ADNI → OASIS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TextBox 15"/>
          <p:cNvSpPr/>
          <p:nvPr/>
        </p:nvSpPr>
        <p:spPr>
          <a:xfrm>
            <a:off x="9144000" y="4297680"/>
            <a:ext cx="2285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~71% accuracy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TextBox 16"/>
          <p:cNvSpPr/>
          <p:nvPr/>
        </p:nvSpPr>
        <p:spPr>
          <a:xfrm>
            <a:off x="6400800" y="4617720"/>
            <a:ext cx="5028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1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(different scanners)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TextBox 17"/>
          <p:cNvSpPr/>
          <p:nvPr/>
        </p:nvSpPr>
        <p:spPr>
          <a:xfrm>
            <a:off x="6400800" y="5303520"/>
            <a:ext cx="274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ADNI → Clinical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TextBox 18"/>
          <p:cNvSpPr/>
          <p:nvPr/>
        </p:nvSpPr>
        <p:spPr>
          <a:xfrm>
            <a:off x="9144000" y="5303520"/>
            <a:ext cx="2285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Unknown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TextBox 19"/>
          <p:cNvSpPr/>
          <p:nvPr/>
        </p:nvSpPr>
        <p:spPr>
          <a:xfrm>
            <a:off x="6400800" y="5623560"/>
            <a:ext cx="5028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1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(no systematic testing)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Rectangle 20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49" name="TextBox 21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Defined et al., 2020, Med Image Anal  •  Defined et al., 2019, NeuroImage  •  Defined et al., 2023, Alzheimer's &amp; Dementia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Box 1"/>
          <p:cNvSpPr/>
          <p:nvPr/>
        </p:nvSpPr>
        <p:spPr>
          <a:xfrm>
            <a:off x="548640" y="45720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HIDDEN DANGER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1" name="TextBox 2"/>
          <p:cNvSpPr/>
          <p:nvPr/>
        </p:nvSpPr>
        <p:spPr>
          <a:xfrm>
            <a:off x="548640" y="914400"/>
            <a:ext cx="109724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Shortcut Learning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2" name="Rectangle 3"/>
          <p:cNvSpPr/>
          <p:nvPr/>
        </p:nvSpPr>
        <p:spPr>
          <a:xfrm>
            <a:off x="548640" y="1645920"/>
            <a:ext cx="2285640" cy="37800"/>
          </a:xfrm>
          <a:prstGeom prst="rect">
            <a:avLst/>
          </a:prstGeom>
          <a:solidFill>
            <a:srgbClr val="DC4A4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53" name="Rectangle 4"/>
          <p:cNvSpPr/>
          <p:nvPr/>
        </p:nvSpPr>
        <p:spPr>
          <a:xfrm>
            <a:off x="457200" y="2194560"/>
            <a:ext cx="5303160" cy="3200040"/>
          </a:xfrm>
          <a:prstGeom prst="rect">
            <a:avLst/>
          </a:prstGeom>
          <a:solidFill>
            <a:srgbClr val="161B22"/>
          </a:solidFill>
          <a:ln w="25400">
            <a:solidFill>
              <a:srgbClr val="5B8C6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54" name="TextBox 5"/>
          <p:cNvSpPr/>
          <p:nvPr/>
        </p:nvSpPr>
        <p:spPr>
          <a:xfrm>
            <a:off x="640080" y="2377440"/>
            <a:ext cx="49374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0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Correct Reasoning</a:t>
            </a:r>
            <a:endParaRPr lang="en-US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5" name="TextBox 6"/>
          <p:cNvSpPr/>
          <p:nvPr/>
        </p:nvSpPr>
        <p:spPr>
          <a:xfrm>
            <a:off x="640080" y="2926080"/>
            <a:ext cx="493740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Model learns hippocampal atrophy patterns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Focuses on medial temporal lobe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Attention maps align with clinical knowledge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Generalizes to new populations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6" name="Rectangle 7"/>
          <p:cNvSpPr/>
          <p:nvPr/>
        </p:nvSpPr>
        <p:spPr>
          <a:xfrm>
            <a:off x="6400800" y="2194560"/>
            <a:ext cx="5303160" cy="3200040"/>
          </a:xfrm>
          <a:prstGeom prst="rect">
            <a:avLst/>
          </a:prstGeom>
          <a:solidFill>
            <a:srgbClr val="161B22"/>
          </a:solidFill>
          <a:ln w="25400">
            <a:solidFill>
              <a:srgbClr val="DC4A4A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57" name="TextBox 8"/>
          <p:cNvSpPr/>
          <p:nvPr/>
        </p:nvSpPr>
        <p:spPr>
          <a:xfrm>
            <a:off x="6583680" y="2377440"/>
            <a:ext cx="49374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0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Shortcut Reasoning</a:t>
            </a:r>
            <a:endParaRPr lang="en-US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8" name="TextBox 9"/>
          <p:cNvSpPr/>
          <p:nvPr/>
        </p:nvSpPr>
        <p:spPr>
          <a:xfrm>
            <a:off x="6583680" y="2926080"/>
            <a:ext cx="493740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Model learns scanner artifacts or head position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Exploits correlation between age and AD prevalence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Attention maps show skull edges or background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Fails catastrophically on new scanners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9" name="TextBox 10"/>
          <p:cNvSpPr/>
          <p:nvPr/>
        </p:nvSpPr>
        <p:spPr>
          <a:xfrm>
            <a:off x="5394960" y="3200400"/>
            <a:ext cx="13712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28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vs</a:t>
            </a:r>
            <a:endParaRPr lang="en-US" sz="2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0" name="TextBox 11"/>
          <p:cNvSpPr/>
          <p:nvPr/>
        </p:nvSpPr>
        <p:spPr>
          <a:xfrm>
            <a:off x="457200" y="5577840"/>
            <a:ext cx="11246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1400" b="0" i="1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Without rigorous explainability analysis, we cannot distinguish these two scenarios from accuracy alone.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1" name="Rectangle 12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62" name="TextBox 13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Geirhos et al., 2020, Nature Machine Intelligence  •  DeGrave et al., 2021, Nature Machine Intelligence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GROUND TRUTH PROBLEM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TextBox 2"/>
          <p:cNvSpPr/>
          <p:nvPr/>
        </p:nvSpPr>
        <p:spPr>
          <a:xfrm>
            <a:off x="548640" y="1097280"/>
            <a:ext cx="457164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84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71%</a:t>
            </a:r>
            <a:endParaRPr lang="en-US" sz="8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TextBox 3"/>
          <p:cNvSpPr/>
          <p:nvPr/>
        </p:nvSpPr>
        <p:spPr>
          <a:xfrm>
            <a:off x="548640" y="3200400"/>
            <a:ext cx="45716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8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of dementia patients have mixed</a:t>
            </a:r>
            <a:br>
              <a:rPr sz="1800"/>
            </a:br>
            <a:r>
              <a:rPr lang="en-US" sz="18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pathology at autopsy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6" name="Rectangle 4"/>
          <p:cNvSpPr/>
          <p:nvPr/>
        </p:nvSpPr>
        <p:spPr>
          <a:xfrm>
            <a:off x="548640" y="4023360"/>
            <a:ext cx="3200040" cy="37800"/>
          </a:xfrm>
          <a:prstGeom prst="rect">
            <a:avLst/>
          </a:prstGeom>
          <a:solidFill>
            <a:srgbClr val="DC4A4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67" name="TextBox 5"/>
          <p:cNvSpPr/>
          <p:nvPr/>
        </p:nvSpPr>
        <p:spPr>
          <a:xfrm>
            <a:off x="548640" y="4297680"/>
            <a:ext cx="50288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Clinical labels are inherently noisy. "AD" diagnoses are confirmed at autopsy only 60-80% of the time.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Models trained on uncertain labels develop uncertain decision boundaries — garbage in, garbage out.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TextBox 6"/>
          <p:cNvSpPr/>
          <p:nvPr/>
        </p:nvSpPr>
        <p:spPr>
          <a:xfrm>
            <a:off x="6400800" y="1371600"/>
            <a:ext cx="5028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200" b="1" u="none" strike="noStrike">
                <a:solidFill>
                  <a:srgbClr val="DC4A4A"/>
                </a:solidFill>
                <a:effectLst/>
                <a:uFillTx/>
                <a:latin typeface="Georgia"/>
              </a:rPr>
              <a:t>The Label Problem</a:t>
            </a:r>
            <a:endParaRPr lang="en-US" sz="2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Rectangle 7"/>
          <p:cNvSpPr/>
          <p:nvPr/>
        </p:nvSpPr>
        <p:spPr>
          <a:xfrm>
            <a:off x="6400800" y="1920240"/>
            <a:ext cx="1828440" cy="37800"/>
          </a:xfrm>
          <a:prstGeom prst="rect">
            <a:avLst/>
          </a:prstGeom>
          <a:solidFill>
            <a:srgbClr val="DC4A4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70" name="TextBox 8"/>
          <p:cNvSpPr/>
          <p:nvPr/>
        </p:nvSpPr>
        <p:spPr>
          <a:xfrm>
            <a:off x="6400800" y="2286000"/>
            <a:ext cx="502884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Clinical diagnosis accuracy: 60-80% vs autopsy gold standard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Rectangle 9"/>
          <p:cNvSpPr/>
          <p:nvPr/>
        </p:nvSpPr>
        <p:spPr>
          <a:xfrm>
            <a:off x="6400800" y="3017520"/>
            <a:ext cx="4571640" cy="612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38520" rIns="90000" bIns="-3852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72" name="TextBox 10"/>
          <p:cNvSpPr/>
          <p:nvPr/>
        </p:nvSpPr>
        <p:spPr>
          <a:xfrm>
            <a:off x="6400800" y="3291840"/>
            <a:ext cx="502884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MCI is a syndrome, not a disease — heterogeneous etiology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" name="Rectangle 11"/>
          <p:cNvSpPr/>
          <p:nvPr/>
        </p:nvSpPr>
        <p:spPr>
          <a:xfrm>
            <a:off x="6400800" y="4023360"/>
            <a:ext cx="4571640" cy="612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38520" rIns="90000" bIns="-3852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74" name="TextBox 12"/>
          <p:cNvSpPr/>
          <p:nvPr/>
        </p:nvSpPr>
        <p:spPr>
          <a:xfrm>
            <a:off x="6400800" y="4297680"/>
            <a:ext cx="502884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Mixed pathology (AD + vascular + Lewy body) is the norm, not the exception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Rectangle 13"/>
          <p:cNvSpPr/>
          <p:nvPr/>
        </p:nvSpPr>
        <p:spPr>
          <a:xfrm>
            <a:off x="6400800" y="5029200"/>
            <a:ext cx="4571640" cy="612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38520" rIns="90000" bIns="-3852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76" name="TextBox 14"/>
          <p:cNvSpPr/>
          <p:nvPr/>
        </p:nvSpPr>
        <p:spPr>
          <a:xfrm>
            <a:off x="6400800" y="5303520"/>
            <a:ext cx="502884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Longitudinal label changes: MCI → Normal reversion rate is 15-20%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Rectangle 15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78" name="TextBox 16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Beach et al., 2012, J Neuropath Exp Neurol  •  Defined et al., 2016, Lancet Neurology  •  Defined et al., 2019, Brain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MOVING FORWARD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TextBox 2"/>
          <p:cNvSpPr/>
          <p:nvPr/>
        </p:nvSpPr>
        <p:spPr>
          <a:xfrm>
            <a:off x="548640" y="914400"/>
            <a:ext cx="109724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Recent Advances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Rectangle 3"/>
          <p:cNvSpPr/>
          <p:nvPr/>
        </p:nvSpPr>
        <p:spPr>
          <a:xfrm>
            <a:off x="548640" y="1554480"/>
            <a:ext cx="2285640" cy="37800"/>
          </a:xfrm>
          <a:prstGeom prst="rect">
            <a:avLst/>
          </a:prstGeom>
          <a:solidFill>
            <a:srgbClr val="5B8C6B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82" name="TextBox 4"/>
          <p:cNvSpPr/>
          <p:nvPr/>
        </p:nvSpPr>
        <p:spPr>
          <a:xfrm>
            <a:off x="548640" y="2011680"/>
            <a:ext cx="5028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0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Multimodal Fusion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3" name="TextBox 5"/>
          <p:cNvSpPr/>
          <p:nvPr/>
        </p:nvSpPr>
        <p:spPr>
          <a:xfrm>
            <a:off x="548640" y="2560320"/>
            <a:ext cx="5028840" cy="32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Combining MRI + PET + genetics + clinical scores yields more robust predictions than any single modality.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Early fusion (concatenate inputs) vs late fusion (combine predictions) vs attention-based fusion (learn optimal weighting).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Challenge: handling missing modalities gracefully — not every patient has PET scans or genetic testing.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Rectangle 6"/>
          <p:cNvSpPr/>
          <p:nvPr/>
        </p:nvSpPr>
        <p:spPr>
          <a:xfrm>
            <a:off x="5852160" y="2011680"/>
            <a:ext cx="18720" cy="393156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85" name="TextBox 7"/>
          <p:cNvSpPr/>
          <p:nvPr/>
        </p:nvSpPr>
        <p:spPr>
          <a:xfrm>
            <a:off x="6217920" y="2011680"/>
            <a:ext cx="5486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0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Augmentation &amp; Transfer Learning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6" name="Picture 8" descr="Graph.png"/>
          <p:cNvPicPr/>
          <p:nvPr/>
        </p:nvPicPr>
        <p:blipFill>
          <a:blip r:embed="rId1"/>
          <a:stretch/>
        </p:blipFill>
        <p:spPr>
          <a:xfrm>
            <a:off x="6217920" y="2560320"/>
            <a:ext cx="5028840" cy="3200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7" name="TextBox 9"/>
          <p:cNvSpPr/>
          <p:nvPr/>
        </p:nvSpPr>
        <p:spPr>
          <a:xfrm>
            <a:off x="6217920" y="5760720"/>
            <a:ext cx="50288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1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Transfer learning taxonomy and augmentation strategies</a:t>
            </a:r>
            <a:endParaRPr lang="en-US" sz="11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Rectangle 10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89" name="TextBox 11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Defined et al., 2022, NeuroImage  •  Defined et al., 2023, Med Image Anal  •  Defined et al., 2021, IEEE TMI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Box 1"/>
          <p:cNvSpPr/>
          <p:nvPr/>
        </p:nvSpPr>
        <p:spPr>
          <a:xfrm>
            <a:off x="548640" y="45720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FUTURE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1" name="TextBox 2"/>
          <p:cNvSpPr/>
          <p:nvPr/>
        </p:nvSpPr>
        <p:spPr>
          <a:xfrm>
            <a:off x="548640" y="914400"/>
            <a:ext cx="109724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Future Directions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2" name="Rectangle 3"/>
          <p:cNvSpPr/>
          <p:nvPr/>
        </p:nvSpPr>
        <p:spPr>
          <a:xfrm>
            <a:off x="548640" y="1645920"/>
            <a:ext cx="2285640" cy="37800"/>
          </a:xfrm>
          <a:prstGeom prst="rect">
            <a:avLst/>
          </a:prstGeom>
          <a:solidFill>
            <a:srgbClr val="5B8C6B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93" name="Rectangle 4"/>
          <p:cNvSpPr/>
          <p:nvPr/>
        </p:nvSpPr>
        <p:spPr>
          <a:xfrm>
            <a:off x="457200" y="2194560"/>
            <a:ext cx="3565800" cy="3474360"/>
          </a:xfrm>
          <a:prstGeom prst="rect">
            <a:avLst/>
          </a:prstGeom>
          <a:solidFill>
            <a:srgbClr val="161B22"/>
          </a:solidFill>
          <a:ln w="25400">
            <a:solidFill>
              <a:srgbClr val="5B8C6B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94" name="TextBox 5"/>
          <p:cNvSpPr/>
          <p:nvPr/>
        </p:nvSpPr>
        <p:spPr>
          <a:xfrm>
            <a:off x="640080" y="2377440"/>
            <a:ext cx="32000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0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Standardized</a:t>
            </a:r>
            <a:br>
              <a:rPr sz="2000"/>
            </a:br>
            <a:r>
              <a:rPr lang="en-US" sz="2000" b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Benchmarks</a:t>
            </a:r>
            <a:endParaRPr lang="en-US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5" name="Rectangle 6"/>
          <p:cNvSpPr/>
          <p:nvPr/>
        </p:nvSpPr>
        <p:spPr>
          <a:xfrm>
            <a:off x="640080" y="3200400"/>
            <a:ext cx="1371240" cy="37800"/>
          </a:xfrm>
          <a:prstGeom prst="rect">
            <a:avLst/>
          </a:prstGeom>
          <a:solidFill>
            <a:srgbClr val="5B8C6B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96" name="TextBox 7"/>
          <p:cNvSpPr/>
          <p:nvPr/>
        </p:nvSpPr>
        <p:spPr>
          <a:xfrm>
            <a:off x="640080" y="3383280"/>
            <a:ext cx="320004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Unified preprocessing pipelines, common evaluation metrics, mandatory external validation. End the reproducibility crisis by making comparison possible.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7" name="Rectangle 8"/>
          <p:cNvSpPr/>
          <p:nvPr/>
        </p:nvSpPr>
        <p:spPr>
          <a:xfrm>
            <a:off x="4297680" y="2194560"/>
            <a:ext cx="3565800" cy="3474360"/>
          </a:xfrm>
          <a:prstGeom prst="rect">
            <a:avLst/>
          </a:prstGeom>
          <a:solidFill>
            <a:srgbClr val="161B22"/>
          </a:solidFill>
          <a:ln w="25400">
            <a:solidFill>
              <a:srgbClr val="3B82B6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98" name="TextBox 9"/>
          <p:cNvSpPr/>
          <p:nvPr/>
        </p:nvSpPr>
        <p:spPr>
          <a:xfrm>
            <a:off x="4480560" y="2377440"/>
            <a:ext cx="32000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000" b="1" u="none" strike="noStrike">
                <a:solidFill>
                  <a:srgbClr val="3B82B6"/>
                </a:solidFill>
                <a:effectLst/>
                <a:uFillTx/>
                <a:latin typeface="Georgia"/>
              </a:rPr>
              <a:t>Clinical</a:t>
            </a:r>
            <a:br>
              <a:rPr sz="2000"/>
            </a:br>
            <a:r>
              <a:rPr lang="en-US" sz="2000" b="1" u="none" strike="noStrike">
                <a:solidFill>
                  <a:srgbClr val="3B82B6"/>
                </a:solidFill>
                <a:effectLst/>
                <a:uFillTx/>
                <a:latin typeface="Georgia"/>
              </a:rPr>
              <a:t>Interpretability</a:t>
            </a:r>
            <a:endParaRPr lang="en-US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9" name="Rectangle 10"/>
          <p:cNvSpPr/>
          <p:nvPr/>
        </p:nvSpPr>
        <p:spPr>
          <a:xfrm>
            <a:off x="4480560" y="3200400"/>
            <a:ext cx="1371240" cy="37800"/>
          </a:xfrm>
          <a:prstGeom prst="rect">
            <a:avLst/>
          </a:prstGeom>
          <a:solidFill>
            <a:srgbClr val="3B82B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00" name="TextBox 11"/>
          <p:cNvSpPr/>
          <p:nvPr/>
        </p:nvSpPr>
        <p:spPr>
          <a:xfrm>
            <a:off x="4480560" y="3383280"/>
            <a:ext cx="320004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Move beyond saliency maps to causal explanations. Clinicians need to understand not just 'where' but 'why'. Integrate explainability into model training, not post-hoc.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1" name="Rectangle 12"/>
          <p:cNvSpPr/>
          <p:nvPr/>
        </p:nvSpPr>
        <p:spPr>
          <a:xfrm>
            <a:off x="8138160" y="2194560"/>
            <a:ext cx="3565800" cy="3474360"/>
          </a:xfrm>
          <a:prstGeom prst="rect">
            <a:avLst/>
          </a:prstGeom>
          <a:solidFill>
            <a:srgbClr val="161B22"/>
          </a:solidFill>
          <a:ln w="25400">
            <a:solidFill>
              <a:srgbClr val="C17F3A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02" name="TextBox 13"/>
          <p:cNvSpPr/>
          <p:nvPr/>
        </p:nvSpPr>
        <p:spPr>
          <a:xfrm>
            <a:off x="8321040" y="2377440"/>
            <a:ext cx="32000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2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Multi-Stage</a:t>
            </a:r>
            <a:br>
              <a:rPr sz="2000"/>
            </a:br>
            <a:r>
              <a:rPr lang="en-US" sz="2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Progression</a:t>
            </a:r>
            <a:endParaRPr lang="en-US" sz="2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3" name="Rectangle 14"/>
          <p:cNvSpPr/>
          <p:nvPr/>
        </p:nvSpPr>
        <p:spPr>
          <a:xfrm>
            <a:off x="8321040" y="3200400"/>
            <a:ext cx="13712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04" name="TextBox 15"/>
          <p:cNvSpPr/>
          <p:nvPr/>
        </p:nvSpPr>
        <p:spPr>
          <a:xfrm>
            <a:off x="8321040" y="3383280"/>
            <a:ext cx="320004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Shift from binary AD/HC classification to predicting individual trajectories. Model the continuum from preclinical to severe. Personalized risk scoring over time.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5" name="TextBox 16"/>
          <p:cNvSpPr/>
          <p:nvPr/>
        </p:nvSpPr>
        <p:spPr>
          <a:xfrm>
            <a:off x="457200" y="5852160"/>
            <a:ext cx="112467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1400" b="0" i="1" u="none" strike="noStrike">
                <a:solidFill>
                  <a:srgbClr val="5B8C6B"/>
                </a:solidFill>
                <a:effectLst/>
                <a:uFillTx/>
                <a:latin typeface="Georgia"/>
              </a:rPr>
              <a:t>The field must mature from 'can we classify?' to 'can we trust, deploy, and benefit patients?'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6" name="Rectangle 17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07" name="TextBox 18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Defined et al., 2023, Nature Reviews Neuroscience  •  Defined et al., 2024, Lancet Digital Health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1"/>
          <p:cNvSpPr/>
          <p:nvPr/>
        </p:nvSpPr>
        <p:spPr>
          <a:xfrm>
            <a:off x="1371600" y="2011680"/>
            <a:ext cx="941796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36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Pathology begins 15–20 years</a:t>
            </a:r>
            <a:br>
              <a:rPr sz="3600"/>
            </a:br>
            <a:r>
              <a:rPr lang="en-US" sz="36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before the first symptom.</a:t>
            </a:r>
            <a:endParaRPr lang="en-US" sz="3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Rectangle 2"/>
          <p:cNvSpPr/>
          <p:nvPr/>
        </p:nvSpPr>
        <p:spPr>
          <a:xfrm>
            <a:off x="5029200" y="4114800"/>
            <a:ext cx="210276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8" name="TextBox 3"/>
          <p:cNvSpPr/>
          <p:nvPr/>
        </p:nvSpPr>
        <p:spPr>
          <a:xfrm>
            <a:off x="2286000" y="4480560"/>
            <a:ext cx="7589160" cy="109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1500" b="0" i="1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This silent window is both the tragedy and the opportunity — early detection</a:t>
            </a:r>
            <a:br>
              <a:rPr sz="1500"/>
            </a:br>
            <a:r>
              <a:rPr lang="en-US" sz="1500" b="0" i="1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through neuroimaging could transform Alzheimer's from a death sentence to a manageable condition.</a:t>
            </a:r>
            <a:endParaRPr lang="en-US" sz="1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Rectangle 4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0" name="TextBox 5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Jack et al., 2010, Lancet Neurology  •  Sperling et al., 2011, Alzheimer's &amp; Dementia  •  Bateman et al., 2012, NEJM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Box 1"/>
          <p:cNvSpPr/>
          <p:nvPr/>
        </p:nvSpPr>
        <p:spPr>
          <a:xfrm>
            <a:off x="914400" y="1371600"/>
            <a:ext cx="100580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36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The Methodological Triad</a:t>
            </a:r>
            <a:endParaRPr lang="en-US" sz="3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9" name="Rectangle 2"/>
          <p:cNvSpPr/>
          <p:nvPr/>
        </p:nvSpPr>
        <p:spPr>
          <a:xfrm>
            <a:off x="5029200" y="2377440"/>
            <a:ext cx="210276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10" name="TextBox 3"/>
          <p:cNvSpPr/>
          <p:nvPr/>
        </p:nvSpPr>
        <p:spPr>
          <a:xfrm>
            <a:off x="1371600" y="2743200"/>
            <a:ext cx="7311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2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1</a:t>
            </a:r>
            <a:endParaRPr lang="en-US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1" name="TextBox 4"/>
          <p:cNvSpPr/>
          <p:nvPr/>
        </p:nvSpPr>
        <p:spPr>
          <a:xfrm>
            <a:off x="2286000" y="2743200"/>
            <a:ext cx="3657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Subject-Level Splitting</a:t>
            </a: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2" name="TextBox 5"/>
          <p:cNvSpPr/>
          <p:nvPr/>
        </p:nvSpPr>
        <p:spPr>
          <a:xfrm>
            <a:off x="2286000" y="3154680"/>
            <a:ext cx="82292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Never allow data from the same patient in both train and test sets. This single rule eliminates the most common source of inflated results.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3" name="TextBox 6"/>
          <p:cNvSpPr/>
          <p:nvPr/>
        </p:nvSpPr>
        <p:spPr>
          <a:xfrm>
            <a:off x="1371600" y="4023360"/>
            <a:ext cx="7311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2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2</a:t>
            </a:r>
            <a:endParaRPr lang="en-US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4" name="TextBox 7"/>
          <p:cNvSpPr/>
          <p:nvPr/>
        </p:nvSpPr>
        <p:spPr>
          <a:xfrm>
            <a:off x="2286000" y="4023360"/>
            <a:ext cx="3657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External Validation</a:t>
            </a: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5" name="TextBox 8"/>
          <p:cNvSpPr/>
          <p:nvPr/>
        </p:nvSpPr>
        <p:spPr>
          <a:xfrm>
            <a:off x="2286000" y="4434840"/>
            <a:ext cx="82292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Test on independent datasets from different sites, scanners, and demographics. Internal cross-validation is necessary but insufficient.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6" name="TextBox 9"/>
          <p:cNvSpPr/>
          <p:nvPr/>
        </p:nvSpPr>
        <p:spPr>
          <a:xfrm>
            <a:off x="1371600" y="5303520"/>
            <a:ext cx="7311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2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3</a:t>
            </a:r>
            <a:endParaRPr lang="en-US" sz="3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7" name="TextBox 10"/>
          <p:cNvSpPr/>
          <p:nvPr/>
        </p:nvSpPr>
        <p:spPr>
          <a:xfrm>
            <a:off x="2286000" y="5303520"/>
            <a:ext cx="3657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Confounder Control</a:t>
            </a:r>
            <a:endParaRPr lang="en-US" sz="1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8" name="TextBox 11"/>
          <p:cNvSpPr/>
          <p:nvPr/>
        </p:nvSpPr>
        <p:spPr>
          <a:xfrm>
            <a:off x="2286000" y="5715000"/>
            <a:ext cx="82292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Account for age, sex, education, scanner effects, and head size. Without confounder analysis, classifiers may learn demographics rather than disease.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9" name="Rectangle 12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20" name="TextBox 13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Wen et al., 2020, Med Image Anal  •  Defined et al., 2023, NeuroImage  •  Defined et al., 2022, Nature Methods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Box 1"/>
          <p:cNvSpPr/>
          <p:nvPr/>
        </p:nvSpPr>
        <p:spPr>
          <a:xfrm>
            <a:off x="1371600" y="1645920"/>
            <a:ext cx="941796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3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Models are powerful.</a:t>
            </a:r>
            <a:br>
              <a:rPr sz="3800"/>
            </a:br>
            <a:r>
              <a:rPr lang="en-US" sz="3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Data is insufficient.</a:t>
            </a:r>
            <a:br>
              <a:rPr sz="3800"/>
            </a:br>
            <a:r>
              <a:rPr lang="en-US" sz="3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Trust is unearned.</a:t>
            </a:r>
            <a:endParaRPr lang="en-US" sz="3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2" name="Rectangle 2"/>
          <p:cNvSpPr/>
          <p:nvPr/>
        </p:nvSpPr>
        <p:spPr>
          <a:xfrm>
            <a:off x="5029200" y="3840480"/>
            <a:ext cx="210276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23" name="TextBox 3"/>
          <p:cNvSpPr/>
          <p:nvPr/>
        </p:nvSpPr>
        <p:spPr>
          <a:xfrm>
            <a:off x="1828800" y="4297680"/>
            <a:ext cx="850356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1600" b="0" i="1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The path from benchmark accuracy to clinical deployment requires not just better architectures, but better data practices, honest evaluation, and genuine collaboration between computer scientists and clinicians.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4" name="Rectangle 4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25" name="TextBox 5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Conclusion  •  AI Alzheimer and Dementia Classification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Picture 1" descr="logo_en.png"/>
          <p:cNvPicPr/>
          <p:nvPr/>
        </p:nvPicPr>
        <p:blipFill>
          <a:blip r:embed="rId1"/>
          <a:stretch/>
        </p:blipFill>
        <p:spPr>
          <a:xfrm>
            <a:off x="5029200" y="-342720"/>
            <a:ext cx="3200400" cy="2400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7" name="Rectangle 2"/>
          <p:cNvSpPr/>
          <p:nvPr/>
        </p:nvSpPr>
        <p:spPr>
          <a:xfrm>
            <a:off x="5029200" y="1828800"/>
            <a:ext cx="210276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28" name="TextBox 3"/>
          <p:cNvSpPr/>
          <p:nvPr/>
        </p:nvSpPr>
        <p:spPr>
          <a:xfrm>
            <a:off x="914400" y="2286000"/>
            <a:ext cx="1033236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48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Thank You</a:t>
            </a:r>
            <a:endParaRPr lang="en-US" sz="48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9" name="TextBox 4"/>
          <p:cNvSpPr/>
          <p:nvPr/>
        </p:nvSpPr>
        <p:spPr>
          <a:xfrm>
            <a:off x="914400" y="3657600"/>
            <a:ext cx="1033236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2200" b="0" i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Questions &amp; Discussion</a:t>
            </a:r>
            <a:endParaRPr lang="en-US" sz="2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0" name="Rectangle 5"/>
          <p:cNvSpPr/>
          <p:nvPr/>
        </p:nvSpPr>
        <p:spPr>
          <a:xfrm>
            <a:off x="5029200" y="4389120"/>
            <a:ext cx="210276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31" name="TextBox 6"/>
          <p:cNvSpPr/>
          <p:nvPr/>
        </p:nvSpPr>
        <p:spPr>
          <a:xfrm>
            <a:off x="2743200" y="4754880"/>
            <a:ext cx="667476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Gavriilidis Paraskevas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Department of Informatics and Computer Engineering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University of West Attica, 2025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2" name="Rectangle 7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33" name="TextBox 8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AI Alzheimer and Dementia Classification  •  Thesis Defense  •  University of West Attica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DIAGNOSTIC FRAMEWORK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Box 2"/>
          <p:cNvSpPr/>
          <p:nvPr/>
        </p:nvSpPr>
        <p:spPr>
          <a:xfrm>
            <a:off x="548640" y="914400"/>
            <a:ext cx="109724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2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The AT(N) Framework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Rectangle 3"/>
          <p:cNvSpPr/>
          <p:nvPr/>
        </p:nvSpPr>
        <p:spPr>
          <a:xfrm>
            <a:off x="548640" y="1691640"/>
            <a:ext cx="27428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4" name="TextBox 4"/>
          <p:cNvSpPr/>
          <p:nvPr/>
        </p:nvSpPr>
        <p:spPr>
          <a:xfrm>
            <a:off x="731520" y="2011680"/>
            <a:ext cx="13712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6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A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TextBox 5"/>
          <p:cNvSpPr/>
          <p:nvPr/>
        </p:nvSpPr>
        <p:spPr>
          <a:xfrm>
            <a:off x="731520" y="3200400"/>
            <a:ext cx="3200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8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Amyloid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Box 6"/>
          <p:cNvSpPr/>
          <p:nvPr/>
        </p:nvSpPr>
        <p:spPr>
          <a:xfrm>
            <a:off x="731520" y="3749040"/>
            <a:ext cx="32000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Aβ42 in CSF, amyloid PET — the initiating pathology that seeds decades before symptoms.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Box 7"/>
          <p:cNvSpPr/>
          <p:nvPr/>
        </p:nvSpPr>
        <p:spPr>
          <a:xfrm>
            <a:off x="4389120" y="2011680"/>
            <a:ext cx="13712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6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T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TextBox 8"/>
          <p:cNvSpPr/>
          <p:nvPr/>
        </p:nvSpPr>
        <p:spPr>
          <a:xfrm>
            <a:off x="4389120" y="3200400"/>
            <a:ext cx="3200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8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Tau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Box 9"/>
          <p:cNvSpPr/>
          <p:nvPr/>
        </p:nvSpPr>
        <p:spPr>
          <a:xfrm>
            <a:off x="4389120" y="3749040"/>
            <a:ext cx="32000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Phosphorylated tau in CSF, tau PET — the spreading pathology that tracks with cognitive decline.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TextBox 10"/>
          <p:cNvSpPr/>
          <p:nvPr/>
        </p:nvSpPr>
        <p:spPr>
          <a:xfrm>
            <a:off x="8046720" y="2011680"/>
            <a:ext cx="13712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6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(N)</a:t>
            </a:r>
            <a:endParaRPr lang="en-US" sz="6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TextBox 11"/>
          <p:cNvSpPr/>
          <p:nvPr/>
        </p:nvSpPr>
        <p:spPr>
          <a:xfrm>
            <a:off x="8046720" y="3200400"/>
            <a:ext cx="320004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8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Neurodegeneration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Box 12"/>
          <p:cNvSpPr/>
          <p:nvPr/>
        </p:nvSpPr>
        <p:spPr>
          <a:xfrm>
            <a:off x="8046720" y="3749040"/>
            <a:ext cx="32000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MRI atrophy, FDG-PET hypometabolism — the downstream damage visible on structural imaging.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Rectangle 13"/>
          <p:cNvSpPr/>
          <p:nvPr/>
        </p:nvSpPr>
        <p:spPr>
          <a:xfrm>
            <a:off x="4160520" y="2194560"/>
            <a:ext cx="12240" cy="347436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4" name="Rectangle 14"/>
          <p:cNvSpPr/>
          <p:nvPr/>
        </p:nvSpPr>
        <p:spPr>
          <a:xfrm>
            <a:off x="7818120" y="2194560"/>
            <a:ext cx="12240" cy="347436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5" name="Rectangle 15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6" name="TextBox 16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Jack et al., 2018, Alzheimer's &amp; Dementia (NIA-AA Research Framework)  •  Dubois et al., 2014, Lancet Neurology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1" descr="nihms-137059-f0004.jpg"/>
          <p:cNvPicPr/>
          <p:nvPr/>
        </p:nvPicPr>
        <p:blipFill>
          <a:blip r:embed="rId1"/>
          <a:stretch/>
        </p:blipFill>
        <p:spPr>
          <a:xfrm>
            <a:off x="0" y="0"/>
            <a:ext cx="73148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" name="Rectangle 2"/>
          <p:cNvSpPr/>
          <p:nvPr/>
        </p:nvSpPr>
        <p:spPr>
          <a:xfrm>
            <a:off x="6400800" y="0"/>
            <a:ext cx="5790600" cy="6857640"/>
          </a:xfrm>
          <a:prstGeom prst="rect">
            <a:avLst/>
          </a:prstGeom>
          <a:solidFill>
            <a:srgbClr val="0D1117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9" name="TextBox 3"/>
          <p:cNvSpPr/>
          <p:nvPr/>
        </p:nvSpPr>
        <p:spPr>
          <a:xfrm>
            <a:off x="6858000" y="91440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THE CASE FOR IMAGING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4"/>
          <p:cNvSpPr/>
          <p:nvPr/>
        </p:nvSpPr>
        <p:spPr>
          <a:xfrm>
            <a:off x="6858000" y="1371600"/>
            <a:ext cx="45716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Why Neuroimaging?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Rectangle 5"/>
          <p:cNvSpPr/>
          <p:nvPr/>
        </p:nvSpPr>
        <p:spPr>
          <a:xfrm>
            <a:off x="6858000" y="2103120"/>
            <a:ext cx="18284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2" name="TextBox 6"/>
          <p:cNvSpPr/>
          <p:nvPr/>
        </p:nvSpPr>
        <p:spPr>
          <a:xfrm>
            <a:off x="6858000" y="2468880"/>
            <a:ext cx="4571640" cy="320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Non-invasive — no lumbar punctures, no radioactive tracers for structural MRI.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Quantifiable — voxel-level measurements enable computational analysis at scale.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Objective — reduces inter-rater variability inherent in clinical assessments.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4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Accessible — MRI scanners exist in most regional hospitals worldwide.</a:t>
            </a:r>
            <a:endParaRPr lang="en-US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Rectangle 7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4" name="TextBox 8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Defined image from Defined et al. NIHMS  •  Defined et al., 2015, Alzheimer's &amp; Dementia  •  Jack et al., 2008, Brain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DATA FOUNDATIONS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Box 2"/>
          <p:cNvSpPr/>
          <p:nvPr/>
        </p:nvSpPr>
        <p:spPr>
          <a:xfrm>
            <a:off x="548640" y="914400"/>
            <a:ext cx="109724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The Benchmark Datasets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Rectangle 3"/>
          <p:cNvSpPr/>
          <p:nvPr/>
        </p:nvSpPr>
        <p:spPr>
          <a:xfrm>
            <a:off x="548640" y="1645920"/>
            <a:ext cx="27428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8" name="TextBox 4"/>
          <p:cNvSpPr/>
          <p:nvPr/>
        </p:nvSpPr>
        <p:spPr>
          <a:xfrm>
            <a:off x="548640" y="2011680"/>
            <a:ext cx="3474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6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ADNI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Box 5"/>
          <p:cNvSpPr/>
          <p:nvPr/>
        </p:nvSpPr>
        <p:spPr>
          <a:xfrm>
            <a:off x="548640" y="2651760"/>
            <a:ext cx="347436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Alzheimer's Disease</a:t>
            </a:r>
            <a:br>
              <a:rPr sz="1200"/>
            </a:br>
            <a:r>
              <a:rPr lang="en-US" sz="12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Neuroimaging Initiative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Rectangle 6"/>
          <p:cNvSpPr/>
          <p:nvPr/>
        </p:nvSpPr>
        <p:spPr>
          <a:xfrm>
            <a:off x="548640" y="3246120"/>
            <a:ext cx="13712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1" name="TextBox 7"/>
          <p:cNvSpPr/>
          <p:nvPr/>
        </p:nvSpPr>
        <p:spPr>
          <a:xfrm>
            <a:off x="548640" y="3383280"/>
            <a:ext cx="347436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2,400+ subjects across 4 phases (2004–present). Multi-site, longitudinal MRI, PET, genetics, CSF biomarkers. The gold standard for AD research.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TextBox 8"/>
          <p:cNvSpPr/>
          <p:nvPr/>
        </p:nvSpPr>
        <p:spPr>
          <a:xfrm>
            <a:off x="548640" y="5303520"/>
            <a:ext cx="34743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0" i="1" u="none" strike="noStrike">
                <a:solidFill>
                  <a:srgbClr val="3B82B6"/>
                </a:solidFill>
                <a:effectLst/>
                <a:uFillTx/>
                <a:latin typeface="Georgia"/>
              </a:rPr>
              <a:t>adni.loni.usc.edu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Box 9"/>
          <p:cNvSpPr/>
          <p:nvPr/>
        </p:nvSpPr>
        <p:spPr>
          <a:xfrm>
            <a:off x="4251960" y="2011680"/>
            <a:ext cx="3474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6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AIBL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TextBox 10"/>
          <p:cNvSpPr/>
          <p:nvPr/>
        </p:nvSpPr>
        <p:spPr>
          <a:xfrm>
            <a:off x="4251960" y="2651760"/>
            <a:ext cx="347436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Australian Imaging,</a:t>
            </a:r>
            <a:br>
              <a:rPr sz="1200"/>
            </a:br>
            <a:r>
              <a:rPr lang="en-US" sz="12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Biomarker &amp; Lifestyle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Rectangle 11"/>
          <p:cNvSpPr/>
          <p:nvPr/>
        </p:nvSpPr>
        <p:spPr>
          <a:xfrm>
            <a:off x="4251960" y="3246120"/>
            <a:ext cx="13712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6" name="TextBox 12"/>
          <p:cNvSpPr/>
          <p:nvPr/>
        </p:nvSpPr>
        <p:spPr>
          <a:xfrm>
            <a:off x="4251960" y="3383280"/>
            <a:ext cx="347436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1,100+ participants from Melbourne and Perth. Enriched for pre-clinical AD with extensive lifestyle data. Independent validation cohort.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Box 13"/>
          <p:cNvSpPr/>
          <p:nvPr/>
        </p:nvSpPr>
        <p:spPr>
          <a:xfrm>
            <a:off x="4251960" y="5303520"/>
            <a:ext cx="34743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0" i="1" u="none" strike="noStrike">
                <a:solidFill>
                  <a:srgbClr val="3B82B6"/>
                </a:solidFill>
                <a:effectLst/>
                <a:uFillTx/>
                <a:latin typeface="Georgia"/>
              </a:rPr>
              <a:t>aibl.csiro.au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Box 14"/>
          <p:cNvSpPr/>
          <p:nvPr/>
        </p:nvSpPr>
        <p:spPr>
          <a:xfrm>
            <a:off x="7955280" y="2011680"/>
            <a:ext cx="34743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6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OASIS</a:t>
            </a:r>
            <a:endParaRPr lang="en-US" sz="3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Box 15"/>
          <p:cNvSpPr/>
          <p:nvPr/>
        </p:nvSpPr>
        <p:spPr>
          <a:xfrm>
            <a:off x="7955280" y="2651760"/>
            <a:ext cx="347436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Open Access Series of</a:t>
            </a:r>
            <a:br>
              <a:rPr sz="1200"/>
            </a:br>
            <a:r>
              <a:rPr lang="en-US" sz="12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Imaging Studies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Rectangle 16"/>
          <p:cNvSpPr/>
          <p:nvPr/>
        </p:nvSpPr>
        <p:spPr>
          <a:xfrm>
            <a:off x="7955280" y="3246120"/>
            <a:ext cx="13712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1" name="TextBox 17"/>
          <p:cNvSpPr/>
          <p:nvPr/>
        </p:nvSpPr>
        <p:spPr>
          <a:xfrm>
            <a:off x="7955280" y="3383280"/>
            <a:ext cx="3474360" cy="228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3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2,000+ sessions across OASIS-1/2/3/4. Cross-sectional and longitudinal, freely available. Widely used for reproducibility benchmarks.</a:t>
            </a:r>
            <a:endParaRPr lang="en-US" sz="13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TextBox 18"/>
          <p:cNvSpPr/>
          <p:nvPr/>
        </p:nvSpPr>
        <p:spPr>
          <a:xfrm>
            <a:off x="7955280" y="5303520"/>
            <a:ext cx="34743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0" i="1" u="none" strike="noStrike">
                <a:solidFill>
                  <a:srgbClr val="3B82B6"/>
                </a:solidFill>
                <a:effectLst/>
                <a:uFillTx/>
                <a:latin typeface="Georgia"/>
              </a:rPr>
              <a:t>oasis-brains.org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Rectangle 19"/>
          <p:cNvSpPr/>
          <p:nvPr/>
        </p:nvSpPr>
        <p:spPr>
          <a:xfrm>
            <a:off x="4142160" y="2011680"/>
            <a:ext cx="12240" cy="365724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4" name="Rectangle 20"/>
          <p:cNvSpPr/>
          <p:nvPr/>
        </p:nvSpPr>
        <p:spPr>
          <a:xfrm>
            <a:off x="7845480" y="2011680"/>
            <a:ext cx="12240" cy="365724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5" name="Rectangle 21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6" name="TextBox 22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Mueller et al., 2005, Neuroimaging Clin N Am (ADNI)  •  Ellis et al., 2009, Int Psychogeriatr (AIBL)  •  Marcus et al., 2007, J Cogn Neurosci (OASIS)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"/>
          <p:cNvSpPr/>
          <p:nvPr/>
        </p:nvSpPr>
        <p:spPr>
          <a:xfrm>
            <a:off x="914400" y="548640"/>
            <a:ext cx="3657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ACT II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Box 2"/>
          <p:cNvSpPr/>
          <p:nvPr/>
        </p:nvSpPr>
        <p:spPr>
          <a:xfrm>
            <a:off x="914400" y="2286000"/>
            <a:ext cx="10058040" cy="18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52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SEEING THE BRAIN</a:t>
            </a:r>
            <a:endParaRPr lang="en-US" sz="5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Rectangle 3"/>
          <p:cNvSpPr/>
          <p:nvPr/>
        </p:nvSpPr>
        <p:spPr>
          <a:xfrm>
            <a:off x="5029200" y="4206240"/>
            <a:ext cx="210276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0" name="TextBox 4"/>
          <p:cNvSpPr/>
          <p:nvPr/>
        </p:nvSpPr>
        <p:spPr>
          <a:xfrm>
            <a:off x="2286000" y="4572000"/>
            <a:ext cx="75891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algn="ctr" defTabSz="457200">
              <a:lnSpc>
                <a:spcPct val="100000"/>
              </a:lnSpc>
            </a:pPr>
            <a:r>
              <a:rPr lang="en-US" sz="1600" b="0" i="1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Imaging modalities, preprocessing, and the computational pipeline</a:t>
            </a:r>
            <a:endParaRPr lang="en-US" sz="16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Rectangle 5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2" name="TextBox 6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Section 2: Neuroimaging Modalities and Preprocessing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D11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" descr="IntensityNormalization1.png"/>
          <p:cNvPicPr/>
          <p:nvPr/>
        </p:nvPicPr>
        <p:blipFill>
          <a:blip r:embed="rId1"/>
          <a:stretch/>
        </p:blipFill>
        <p:spPr>
          <a:xfrm>
            <a:off x="0" y="0"/>
            <a:ext cx="685764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Rectangle 2"/>
          <p:cNvSpPr/>
          <p:nvPr/>
        </p:nvSpPr>
        <p:spPr>
          <a:xfrm>
            <a:off x="6217920" y="0"/>
            <a:ext cx="5973480" cy="6857640"/>
          </a:xfrm>
          <a:prstGeom prst="rect">
            <a:avLst/>
          </a:prstGeom>
          <a:solidFill>
            <a:srgbClr val="0D1117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5" name="TextBox 3"/>
          <p:cNvSpPr/>
          <p:nvPr/>
        </p:nvSpPr>
        <p:spPr>
          <a:xfrm>
            <a:off x="6675120" y="73152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IMAGING MODALITIES</a:t>
            </a:r>
            <a:endParaRPr lang="en-US" sz="1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Box 4"/>
          <p:cNvSpPr/>
          <p:nvPr/>
        </p:nvSpPr>
        <p:spPr>
          <a:xfrm>
            <a:off x="6675120" y="1188720"/>
            <a:ext cx="50288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FFFFFF"/>
                </a:solidFill>
                <a:effectLst/>
                <a:uFillTx/>
                <a:latin typeface="Georgia"/>
              </a:rPr>
              <a:t>MRI Fundamentals</a:t>
            </a:r>
            <a:endParaRPr lang="en-US" sz="3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Rectangle 5"/>
          <p:cNvSpPr/>
          <p:nvPr/>
        </p:nvSpPr>
        <p:spPr>
          <a:xfrm>
            <a:off x="6675120" y="1920240"/>
            <a:ext cx="18284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8" name="TextBox 6"/>
          <p:cNvSpPr/>
          <p:nvPr/>
        </p:nvSpPr>
        <p:spPr>
          <a:xfrm>
            <a:off x="6675120" y="2286000"/>
            <a:ext cx="484596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Magnetic Resonance Imaging exploits the Larmor equation: nuclei precess at frequencies proportional to field strength.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T1-weighted scans provide excellent gray/white matter contrast — the workhorse of structural neuroimaging.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T2-weighted and FLAIR sequences detect pathological fluid accumulation and white matter lesions.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457200">
              <a:lnSpc>
                <a:spcPct val="100000"/>
              </a:lnSpc>
              <a:spcBef>
                <a:spcPts val="201"/>
              </a:spcBef>
              <a:spcAft>
                <a:spcPts val="201"/>
              </a:spcAft>
            </a:pPr>
            <a:r>
              <a:rPr lang="en-US" sz="1300" b="0" u="none" strike="noStrike">
                <a:solidFill>
                  <a:srgbClr val="E8E4DE"/>
                </a:solidFill>
                <a:effectLst/>
                <a:uFillTx/>
                <a:latin typeface="Georgia"/>
              </a:rPr>
              <a:t>Modern 3T scanners achieve sub-millimeter resolution, enabling voxel-level analysis of atrophy patterns.</a:t>
            </a:r>
            <a:endParaRPr lang="en-US" sz="13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Rectangle 7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0A0D12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0" name="TextBox 8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Defined, 2002, MRI: Basic Principles  •  Jack et al., 2008, Brain  •  Defined, 2015, Neuroimaging</a:t>
            </a:r>
            <a:endParaRPr lang="en-US" sz="9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5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"/>
          <p:cNvSpPr/>
          <p:nvPr/>
        </p:nvSpPr>
        <p:spPr>
          <a:xfrm>
            <a:off x="548640" y="365760"/>
            <a:ext cx="2742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MODALITY COMPARISON</a:t>
            </a:r>
            <a:endParaRPr lang="en-US" sz="1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TextBox 2"/>
          <p:cNvSpPr/>
          <p:nvPr/>
        </p:nvSpPr>
        <p:spPr>
          <a:xfrm>
            <a:off x="548640" y="914400"/>
            <a:ext cx="109724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3000" b="1" u="none" strike="noStrike">
                <a:solidFill>
                  <a:srgbClr val="C17F3A"/>
                </a:solidFill>
                <a:effectLst/>
                <a:uFillTx/>
                <a:latin typeface="Georgia"/>
              </a:rPr>
              <a:t>CT vs PET Imaging</a:t>
            </a:r>
            <a:endParaRPr lang="en-US" sz="3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Rectangle 3"/>
          <p:cNvSpPr/>
          <p:nvPr/>
        </p:nvSpPr>
        <p:spPr>
          <a:xfrm>
            <a:off x="548640" y="1554480"/>
            <a:ext cx="2742840" cy="37800"/>
          </a:xfrm>
          <a:prstGeom prst="rect">
            <a:avLst/>
          </a:prstGeom>
          <a:solidFill>
            <a:srgbClr val="C17F3A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-6840" rIns="90000" bIns="-684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44" name="Picture 4" descr="pmp-32-1-1-f1.png"/>
          <p:cNvPicPr/>
          <p:nvPr/>
        </p:nvPicPr>
        <p:blipFill>
          <a:blip r:embed="rId1"/>
          <a:stretch/>
        </p:blipFill>
        <p:spPr>
          <a:xfrm>
            <a:off x="548640" y="2011680"/>
            <a:ext cx="5028840" cy="270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5" name="TextBox 5"/>
          <p:cNvSpPr/>
          <p:nvPr/>
        </p:nvSpPr>
        <p:spPr>
          <a:xfrm>
            <a:off x="548640" y="5120640"/>
            <a:ext cx="5028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CT — Structural Anatomy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Box 6"/>
          <p:cNvSpPr/>
          <p:nvPr/>
        </p:nvSpPr>
        <p:spPr>
          <a:xfrm>
            <a:off x="548640" y="5486400"/>
            <a:ext cx="5028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Fast, widely available. Shows calcifications and acute hemorrhage. Limited soft-tissue contrast makes it secondary to MRI for dementia assessment.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Rectangle 7"/>
          <p:cNvSpPr/>
          <p:nvPr/>
        </p:nvSpPr>
        <p:spPr>
          <a:xfrm>
            <a:off x="5943600" y="2011680"/>
            <a:ext cx="18720" cy="4114440"/>
          </a:xfrm>
          <a:prstGeom prst="rect">
            <a:avLst/>
          </a:prstGeom>
          <a:solidFill>
            <a:srgbClr val="8B8680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48" name="Picture 8" descr="pmp-32-1-1-f4.png"/>
          <p:cNvPicPr/>
          <p:nvPr/>
        </p:nvPicPr>
        <p:blipFill>
          <a:blip r:embed="rId2"/>
          <a:stretch/>
        </p:blipFill>
        <p:spPr>
          <a:xfrm>
            <a:off x="6400800" y="2011680"/>
            <a:ext cx="5028840" cy="293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TextBox 9"/>
          <p:cNvSpPr/>
          <p:nvPr/>
        </p:nvSpPr>
        <p:spPr>
          <a:xfrm>
            <a:off x="6400800" y="5120640"/>
            <a:ext cx="5028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600" b="1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PET — Molecular Function</a:t>
            </a:r>
            <a:endParaRPr lang="en-US" sz="16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Box 10"/>
          <p:cNvSpPr/>
          <p:nvPr/>
        </p:nvSpPr>
        <p:spPr>
          <a:xfrm>
            <a:off x="6400800" y="5486400"/>
            <a:ext cx="5028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1200" b="0" u="none" strike="noStrike">
                <a:solidFill>
                  <a:srgbClr val="2D2D2D"/>
                </a:solidFill>
                <a:effectLst/>
                <a:uFillTx/>
                <a:latin typeface="Georgia"/>
              </a:rPr>
              <a:t>Reveals metabolic activity (FDG) or protein deposits (amyloid/tau tracers). Essential for early detection but expensive and requires radioactive tracers.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Rectangle 11"/>
          <p:cNvSpPr/>
          <p:nvPr/>
        </p:nvSpPr>
        <p:spPr>
          <a:xfrm>
            <a:off x="0" y="6355080"/>
            <a:ext cx="12191400" cy="502560"/>
          </a:xfrm>
          <a:prstGeom prst="rect">
            <a:avLst/>
          </a:prstGeom>
          <a:solidFill>
            <a:srgbClr val="EDEBE6"/>
          </a:solidFill>
          <a:ln>
            <a:noFill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endParaRPr lang="en-US" sz="1800" b="0" u="none" strike="noStrik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2" name="TextBox 12"/>
          <p:cNvSpPr/>
          <p:nvPr/>
        </p:nvSpPr>
        <p:spPr>
          <a:xfrm>
            <a:off x="457200" y="6446520"/>
            <a:ext cx="11277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t">
            <a:noAutofit/>
          </a:bodyPr>
          <a:p>
            <a:pPr defTabSz="457200">
              <a:lnSpc>
                <a:spcPct val="100000"/>
              </a:lnSpc>
            </a:pPr>
            <a:r>
              <a:rPr lang="en-US" sz="900" b="0" i="1" u="none" strike="noStrike">
                <a:solidFill>
                  <a:srgbClr val="8B8680"/>
                </a:solidFill>
                <a:effectLst/>
                <a:uFillTx/>
                <a:latin typeface="Georgia"/>
              </a:rPr>
              <a:t>Park et al., 2020, Prog Med Phys  •  Johnson et al., 2012, Ann Neurol  •  Defined, 2017, Brain Imaging</a:t>
            </a:r>
            <a:endParaRPr lang="en-US" sz="9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LibreOffice/26.2.0.3$Linux_X86_64 LibreOffice_project/620$Build-3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2026-02-11T18:45:48Z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